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Lst>
  <p:sldSz cy="10058400" cx="7772400"/>
  <p:notesSz cx="6858000" cy="9144000"/>
  <p:embeddedFontLst>
    <p:embeddedFont>
      <p:font typeface="Halant"/>
      <p:regular r:id="rId17"/>
      <p:bold r:id="rId18"/>
    </p:embeddedFont>
    <p:embeddedFont>
      <p:font typeface="Inter"/>
      <p:regular r:id="rId19"/>
      <p:bold r:id="rId20"/>
      <p:italic r:id="rId21"/>
      <p:boldItalic r:id="rId22"/>
    </p:embeddedFont>
    <p:embeddedFont>
      <p:font typeface="Plus Jakarta Sans Medium"/>
      <p:regular r:id="rId23"/>
      <p:bold r:id="rId24"/>
      <p:italic r:id="rId25"/>
      <p:boldItalic r:id="rId26"/>
    </p:embeddedFont>
    <p:embeddedFont>
      <p:font typeface="Work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4308053-32F7-4993-9210-CB896251ED47}">
  <a:tblStyle styleId="{A4308053-32F7-4993-9210-CB896251ED47}" styleName="Table_0">
    <a:wholeTbl>
      <a:tcTxStyle>
        <a:font>
          <a:latin typeface="Arial"/>
          <a:ea typeface="Arial"/>
          <a:cs typeface="Arial"/>
        </a:font>
        <a:srgbClr val="000000"/>
      </a:tcTxStyle>
      <a:tcStyle>
        <a:tcBdr>
          <a:left>
            <a:ln cap="flat" cmpd="sng" w="6350">
              <a:solidFill>
                <a:srgbClr val="000000"/>
              </a:solidFill>
              <a:prstDash val="solid"/>
              <a:round/>
              <a:headEnd len="sm" w="sm" type="none"/>
              <a:tailEnd len="sm" w="sm" type="none"/>
            </a:ln>
          </a:left>
          <a:right>
            <a:ln cap="flat" cmpd="sng" w="6350">
              <a:solidFill>
                <a:srgbClr val="000000"/>
              </a:solidFill>
              <a:prstDash val="solid"/>
              <a:round/>
              <a:headEnd len="sm" w="sm" type="none"/>
              <a:tailEnd len="sm" w="sm" type="none"/>
            </a:ln>
          </a:right>
          <a:top>
            <a:ln cap="flat" cmpd="sng" w="6350">
              <a:solidFill>
                <a:srgbClr val="000000"/>
              </a:solidFill>
              <a:prstDash val="solid"/>
              <a:round/>
              <a:headEnd len="sm" w="sm" type="none"/>
              <a:tailEnd len="sm" w="sm" type="none"/>
            </a:ln>
          </a:top>
          <a:bottom>
            <a:ln cap="flat" cmpd="sng" w="6350">
              <a:solidFill>
                <a:srgbClr val="000000"/>
              </a:solidFill>
              <a:prstDash val="solid"/>
              <a:round/>
              <a:headEnd len="sm" w="sm" type="none"/>
              <a:tailEnd len="sm" w="sm" type="none"/>
            </a:ln>
          </a:bottom>
          <a:insideH>
            <a:ln cap="flat" cmpd="sng" w="6350">
              <a:solidFill>
                <a:srgbClr val="000000"/>
              </a:solidFill>
              <a:prstDash val="solid"/>
              <a:round/>
              <a:headEnd len="sm" w="sm" type="none"/>
              <a:tailEnd len="sm" w="sm" type="none"/>
            </a:ln>
          </a:insideH>
          <a:insideV>
            <a:ln cap="flat" cmpd="sng" w="635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31CF532-EC65-443E-95EF-4B422A65FD17}"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380997B-FD18-43BC-99A1-DE8E9510598D}" styleName="Table_2">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28" Type="http://schemas.openxmlformats.org/officeDocument/2006/relationships/font" Target="fonts/WorkSans-bold.fntdata"/><Relationship Id="rId27" Type="http://schemas.openxmlformats.org/officeDocument/2006/relationships/font" Target="fonts/WorkSans-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WorkSans-italic.fntdata"/><Relationship Id="rId7" Type="http://schemas.openxmlformats.org/officeDocument/2006/relationships/slide" Target="slides/slide1.xml"/><Relationship Id="rId8" Type="http://schemas.openxmlformats.org/officeDocument/2006/relationships/slide" Target="slides/slide2.xml"/><Relationship Id="rId30" Type="http://schemas.openxmlformats.org/officeDocument/2006/relationships/font" Target="fonts/WorkSans-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Halant-regular.fntdata"/><Relationship Id="rId16" Type="http://schemas.openxmlformats.org/officeDocument/2006/relationships/slide" Target="slides/slide10.xml"/><Relationship Id="rId19" Type="http://schemas.openxmlformats.org/officeDocument/2006/relationships/font" Target="fonts/Inter-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39de1b9a4a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39de1b9a4a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399bf76011_0_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3399bf76011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33126531b4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33126531b4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33126531b40_0_6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33126531b40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33126531b40_0_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33126531b40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3126531b40_0_9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3126531b40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31da6b35ed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31da6b35e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31da6b35ed_0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31da6b35ed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31da6b35ed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331da6b35ed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3399bf76011_0_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3399bf76011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5500"/>
              <a:buNone/>
              <a:defRPr sz="5500"/>
            </a:lvl1pPr>
            <a:lvl2pPr lvl="1" rtl="0" algn="ctr">
              <a:spcBef>
                <a:spcPts val="0"/>
              </a:spcBef>
              <a:spcAft>
                <a:spcPts val="0"/>
              </a:spcAft>
              <a:buSzPts val="5500"/>
              <a:buNone/>
              <a:defRPr sz="5500"/>
            </a:lvl2pPr>
            <a:lvl3pPr lvl="2" rtl="0" algn="ctr">
              <a:spcBef>
                <a:spcPts val="0"/>
              </a:spcBef>
              <a:spcAft>
                <a:spcPts val="0"/>
              </a:spcAft>
              <a:buSzPts val="5500"/>
              <a:buNone/>
              <a:defRPr sz="5500"/>
            </a:lvl3pPr>
            <a:lvl4pPr lvl="3" rtl="0" algn="ctr">
              <a:spcBef>
                <a:spcPts val="0"/>
              </a:spcBef>
              <a:spcAft>
                <a:spcPts val="0"/>
              </a:spcAft>
              <a:buSzPts val="5500"/>
              <a:buNone/>
              <a:defRPr sz="5500"/>
            </a:lvl4pPr>
            <a:lvl5pPr lvl="4" rtl="0" algn="ctr">
              <a:spcBef>
                <a:spcPts val="0"/>
              </a:spcBef>
              <a:spcAft>
                <a:spcPts val="0"/>
              </a:spcAft>
              <a:buSzPts val="5500"/>
              <a:buNone/>
              <a:defRPr sz="5500"/>
            </a:lvl5pPr>
            <a:lvl6pPr lvl="5" rtl="0" algn="ctr">
              <a:spcBef>
                <a:spcPts val="0"/>
              </a:spcBef>
              <a:spcAft>
                <a:spcPts val="0"/>
              </a:spcAft>
              <a:buSzPts val="5500"/>
              <a:buNone/>
              <a:defRPr sz="5500"/>
            </a:lvl6pPr>
            <a:lvl7pPr lvl="6" rtl="0" algn="ctr">
              <a:spcBef>
                <a:spcPts val="0"/>
              </a:spcBef>
              <a:spcAft>
                <a:spcPts val="0"/>
              </a:spcAft>
              <a:buSzPts val="5500"/>
              <a:buNone/>
              <a:defRPr sz="5500"/>
            </a:lvl7pPr>
            <a:lvl8pPr lvl="7" rtl="0" algn="ctr">
              <a:spcBef>
                <a:spcPts val="0"/>
              </a:spcBef>
              <a:spcAft>
                <a:spcPts val="0"/>
              </a:spcAft>
              <a:buSzPts val="5500"/>
              <a:buNone/>
              <a:defRPr sz="5500"/>
            </a:lvl8pPr>
            <a:lvl9pPr lvl="8" rtl="0"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3000"/>
              <a:buNone/>
              <a:defRPr sz="3000"/>
            </a:lvl1pPr>
            <a:lvl2pPr lvl="1" rtl="0" algn="ctr">
              <a:lnSpc>
                <a:spcPct val="100000"/>
              </a:lnSpc>
              <a:spcBef>
                <a:spcPts val="0"/>
              </a:spcBef>
              <a:spcAft>
                <a:spcPts val="0"/>
              </a:spcAft>
              <a:buSzPts val="3000"/>
              <a:buNone/>
              <a:defRPr sz="3000"/>
            </a:lvl2pPr>
            <a:lvl3pPr lvl="2" rtl="0" algn="ctr">
              <a:lnSpc>
                <a:spcPct val="100000"/>
              </a:lnSpc>
              <a:spcBef>
                <a:spcPts val="0"/>
              </a:spcBef>
              <a:spcAft>
                <a:spcPts val="0"/>
              </a:spcAft>
              <a:buSzPts val="3000"/>
              <a:buNone/>
              <a:defRPr sz="3000"/>
            </a:lvl3pPr>
            <a:lvl4pPr lvl="3" rtl="0" algn="ctr">
              <a:lnSpc>
                <a:spcPct val="100000"/>
              </a:lnSpc>
              <a:spcBef>
                <a:spcPts val="0"/>
              </a:spcBef>
              <a:spcAft>
                <a:spcPts val="0"/>
              </a:spcAft>
              <a:buSzPts val="3000"/>
              <a:buNone/>
              <a:defRPr sz="3000"/>
            </a:lvl4pPr>
            <a:lvl5pPr lvl="4" rtl="0" algn="ctr">
              <a:lnSpc>
                <a:spcPct val="100000"/>
              </a:lnSpc>
              <a:spcBef>
                <a:spcPts val="0"/>
              </a:spcBef>
              <a:spcAft>
                <a:spcPts val="0"/>
              </a:spcAft>
              <a:buSzPts val="3000"/>
              <a:buNone/>
              <a:defRPr sz="3000"/>
            </a:lvl5pPr>
            <a:lvl6pPr lvl="5" rtl="0" algn="ctr">
              <a:lnSpc>
                <a:spcPct val="100000"/>
              </a:lnSpc>
              <a:spcBef>
                <a:spcPts val="0"/>
              </a:spcBef>
              <a:spcAft>
                <a:spcPts val="0"/>
              </a:spcAft>
              <a:buSzPts val="3000"/>
              <a:buNone/>
              <a:defRPr sz="3000"/>
            </a:lvl6pPr>
            <a:lvl7pPr lvl="6" rtl="0" algn="ctr">
              <a:lnSpc>
                <a:spcPct val="100000"/>
              </a:lnSpc>
              <a:spcBef>
                <a:spcPts val="0"/>
              </a:spcBef>
              <a:spcAft>
                <a:spcPts val="0"/>
              </a:spcAft>
              <a:buSzPts val="3000"/>
              <a:buNone/>
              <a:defRPr sz="3000"/>
            </a:lvl7pPr>
            <a:lvl8pPr lvl="7" rtl="0" algn="ctr">
              <a:lnSpc>
                <a:spcPct val="100000"/>
              </a:lnSpc>
              <a:spcBef>
                <a:spcPts val="0"/>
              </a:spcBef>
              <a:spcAft>
                <a:spcPts val="0"/>
              </a:spcAft>
              <a:buSzPts val="3000"/>
              <a:buNone/>
              <a:defRPr sz="3000"/>
            </a:lvl8pPr>
            <a:lvl9pPr lvl="8" rtl="0"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12700"/>
              <a:buNone/>
              <a:defRPr sz="12700"/>
            </a:lvl1pPr>
            <a:lvl2pPr lvl="1" rtl="0" algn="ctr">
              <a:spcBef>
                <a:spcPts val="0"/>
              </a:spcBef>
              <a:spcAft>
                <a:spcPts val="0"/>
              </a:spcAft>
              <a:buSzPts val="12700"/>
              <a:buNone/>
              <a:defRPr sz="12700"/>
            </a:lvl2pPr>
            <a:lvl3pPr lvl="2" rtl="0" algn="ctr">
              <a:spcBef>
                <a:spcPts val="0"/>
              </a:spcBef>
              <a:spcAft>
                <a:spcPts val="0"/>
              </a:spcAft>
              <a:buSzPts val="12700"/>
              <a:buNone/>
              <a:defRPr sz="12700"/>
            </a:lvl3pPr>
            <a:lvl4pPr lvl="3" rtl="0" algn="ctr">
              <a:spcBef>
                <a:spcPts val="0"/>
              </a:spcBef>
              <a:spcAft>
                <a:spcPts val="0"/>
              </a:spcAft>
              <a:buSzPts val="12700"/>
              <a:buNone/>
              <a:defRPr sz="12700"/>
            </a:lvl4pPr>
            <a:lvl5pPr lvl="4" rtl="0" algn="ctr">
              <a:spcBef>
                <a:spcPts val="0"/>
              </a:spcBef>
              <a:spcAft>
                <a:spcPts val="0"/>
              </a:spcAft>
              <a:buSzPts val="12700"/>
              <a:buNone/>
              <a:defRPr sz="12700"/>
            </a:lvl5pPr>
            <a:lvl6pPr lvl="5" rtl="0" algn="ctr">
              <a:spcBef>
                <a:spcPts val="0"/>
              </a:spcBef>
              <a:spcAft>
                <a:spcPts val="0"/>
              </a:spcAft>
              <a:buSzPts val="12700"/>
              <a:buNone/>
              <a:defRPr sz="12700"/>
            </a:lvl6pPr>
            <a:lvl7pPr lvl="6" rtl="0" algn="ctr">
              <a:spcBef>
                <a:spcPts val="0"/>
              </a:spcBef>
              <a:spcAft>
                <a:spcPts val="0"/>
              </a:spcAft>
              <a:buSzPts val="12700"/>
              <a:buNone/>
              <a:defRPr sz="12700"/>
            </a:lvl7pPr>
            <a:lvl8pPr lvl="7" rtl="0" algn="ctr">
              <a:spcBef>
                <a:spcPts val="0"/>
              </a:spcBef>
              <a:spcAft>
                <a:spcPts val="0"/>
              </a:spcAft>
              <a:buSzPts val="12700"/>
              <a:buNone/>
              <a:defRPr sz="12700"/>
            </a:lvl8pPr>
            <a:lvl9pPr lvl="8" rtl="0"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rtl="0" algn="ctr">
              <a:spcBef>
                <a:spcPts val="0"/>
              </a:spcBef>
              <a:spcAft>
                <a:spcPts val="0"/>
              </a:spcAft>
              <a:buSzPts val="1900"/>
              <a:buChar char="●"/>
              <a:defRPr/>
            </a:lvl1pPr>
            <a:lvl2pPr indent="-323850" lvl="1" marL="914400" rtl="0" algn="ctr">
              <a:spcBef>
                <a:spcPts val="1700"/>
              </a:spcBef>
              <a:spcAft>
                <a:spcPts val="0"/>
              </a:spcAft>
              <a:buSzPts val="1500"/>
              <a:buChar char="○"/>
              <a:defRPr/>
            </a:lvl2pPr>
            <a:lvl3pPr indent="-323850" lvl="2" marL="1371600" rtl="0" algn="ctr">
              <a:spcBef>
                <a:spcPts val="1700"/>
              </a:spcBef>
              <a:spcAft>
                <a:spcPts val="0"/>
              </a:spcAft>
              <a:buSzPts val="1500"/>
              <a:buChar char="■"/>
              <a:defRPr/>
            </a:lvl3pPr>
            <a:lvl4pPr indent="-323850" lvl="3" marL="1828800" rtl="0" algn="ctr">
              <a:spcBef>
                <a:spcPts val="1700"/>
              </a:spcBef>
              <a:spcAft>
                <a:spcPts val="0"/>
              </a:spcAft>
              <a:buSzPts val="1500"/>
              <a:buChar char="●"/>
              <a:defRPr/>
            </a:lvl4pPr>
            <a:lvl5pPr indent="-323850" lvl="4" marL="2286000" rtl="0" algn="ctr">
              <a:spcBef>
                <a:spcPts val="1700"/>
              </a:spcBef>
              <a:spcAft>
                <a:spcPts val="0"/>
              </a:spcAft>
              <a:buSzPts val="1500"/>
              <a:buChar char="○"/>
              <a:defRPr/>
            </a:lvl5pPr>
            <a:lvl6pPr indent="-323850" lvl="5" marL="2743200" rtl="0" algn="ctr">
              <a:spcBef>
                <a:spcPts val="1700"/>
              </a:spcBef>
              <a:spcAft>
                <a:spcPts val="0"/>
              </a:spcAft>
              <a:buSzPts val="1500"/>
              <a:buChar char="■"/>
              <a:defRPr/>
            </a:lvl6pPr>
            <a:lvl7pPr indent="-323850" lvl="6" marL="3200400" rtl="0" algn="ctr">
              <a:spcBef>
                <a:spcPts val="1700"/>
              </a:spcBef>
              <a:spcAft>
                <a:spcPts val="0"/>
              </a:spcAft>
              <a:buSzPts val="1500"/>
              <a:buChar char="●"/>
              <a:defRPr/>
            </a:lvl7pPr>
            <a:lvl8pPr indent="-323850" lvl="7" marL="3657600" rtl="0" algn="ctr">
              <a:spcBef>
                <a:spcPts val="1700"/>
              </a:spcBef>
              <a:spcAft>
                <a:spcPts val="0"/>
              </a:spcAft>
              <a:buSzPts val="1500"/>
              <a:buChar char="○"/>
              <a:defRPr/>
            </a:lvl8pPr>
            <a:lvl9pPr indent="-323850" lvl="8" marL="4114800" rtl="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rtl="0" algn="ctr">
              <a:spcBef>
                <a:spcPts val="0"/>
              </a:spcBef>
              <a:spcAft>
                <a:spcPts val="0"/>
              </a:spcAft>
              <a:buSzPts val="3800"/>
              <a:buNone/>
              <a:defRPr sz="3800"/>
            </a:lvl1pPr>
            <a:lvl2pPr lvl="1" rtl="0" algn="ctr">
              <a:spcBef>
                <a:spcPts val="0"/>
              </a:spcBef>
              <a:spcAft>
                <a:spcPts val="0"/>
              </a:spcAft>
              <a:buSzPts val="3800"/>
              <a:buNone/>
              <a:defRPr sz="3800"/>
            </a:lvl2pPr>
            <a:lvl3pPr lvl="2" rtl="0" algn="ctr">
              <a:spcBef>
                <a:spcPts val="0"/>
              </a:spcBef>
              <a:spcAft>
                <a:spcPts val="0"/>
              </a:spcAft>
              <a:buSzPts val="3800"/>
              <a:buNone/>
              <a:defRPr sz="3800"/>
            </a:lvl3pPr>
            <a:lvl4pPr lvl="3" rtl="0" algn="ctr">
              <a:spcBef>
                <a:spcPts val="0"/>
              </a:spcBef>
              <a:spcAft>
                <a:spcPts val="0"/>
              </a:spcAft>
              <a:buSzPts val="3800"/>
              <a:buNone/>
              <a:defRPr sz="3800"/>
            </a:lvl4pPr>
            <a:lvl5pPr lvl="4" rtl="0" algn="ctr">
              <a:spcBef>
                <a:spcPts val="0"/>
              </a:spcBef>
              <a:spcAft>
                <a:spcPts val="0"/>
              </a:spcAft>
              <a:buSzPts val="3800"/>
              <a:buNone/>
              <a:defRPr sz="3800"/>
            </a:lvl5pPr>
            <a:lvl6pPr lvl="5" rtl="0" algn="ctr">
              <a:spcBef>
                <a:spcPts val="0"/>
              </a:spcBef>
              <a:spcAft>
                <a:spcPts val="0"/>
              </a:spcAft>
              <a:buSzPts val="3800"/>
              <a:buNone/>
              <a:defRPr sz="3800"/>
            </a:lvl6pPr>
            <a:lvl7pPr lvl="6" rtl="0" algn="ctr">
              <a:spcBef>
                <a:spcPts val="0"/>
              </a:spcBef>
              <a:spcAft>
                <a:spcPts val="0"/>
              </a:spcAft>
              <a:buSzPts val="3800"/>
              <a:buNone/>
              <a:defRPr sz="3800"/>
            </a:lvl7pPr>
            <a:lvl8pPr lvl="7" rtl="0" algn="ctr">
              <a:spcBef>
                <a:spcPts val="0"/>
              </a:spcBef>
              <a:spcAft>
                <a:spcPts val="0"/>
              </a:spcAft>
              <a:buSzPts val="3800"/>
              <a:buNone/>
              <a:defRPr sz="3800"/>
            </a:lvl8pPr>
            <a:lvl9pPr lvl="8" rtl="0"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rtl="0">
              <a:spcBef>
                <a:spcPts val="0"/>
              </a:spcBef>
              <a:spcAft>
                <a:spcPts val="0"/>
              </a:spcAft>
              <a:buSzPts val="1300"/>
              <a:buChar char="●"/>
              <a:defRPr sz="13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rtl="0">
              <a:spcBef>
                <a:spcPts val="0"/>
              </a:spcBef>
              <a:spcAft>
                <a:spcPts val="0"/>
              </a:spcAft>
              <a:buSzPts val="5100"/>
              <a:buNone/>
              <a:defRPr sz="5100"/>
            </a:lvl1pPr>
            <a:lvl2pPr lvl="1" rtl="0">
              <a:spcBef>
                <a:spcPts val="0"/>
              </a:spcBef>
              <a:spcAft>
                <a:spcPts val="0"/>
              </a:spcAft>
              <a:buSzPts val="5100"/>
              <a:buNone/>
              <a:defRPr sz="5100"/>
            </a:lvl2pPr>
            <a:lvl3pPr lvl="2" rtl="0">
              <a:spcBef>
                <a:spcPts val="0"/>
              </a:spcBef>
              <a:spcAft>
                <a:spcPts val="0"/>
              </a:spcAft>
              <a:buSzPts val="5100"/>
              <a:buNone/>
              <a:defRPr sz="5100"/>
            </a:lvl3pPr>
            <a:lvl4pPr lvl="3" rtl="0">
              <a:spcBef>
                <a:spcPts val="0"/>
              </a:spcBef>
              <a:spcAft>
                <a:spcPts val="0"/>
              </a:spcAft>
              <a:buSzPts val="5100"/>
              <a:buNone/>
              <a:defRPr sz="5100"/>
            </a:lvl4pPr>
            <a:lvl5pPr lvl="4" rtl="0">
              <a:spcBef>
                <a:spcPts val="0"/>
              </a:spcBef>
              <a:spcAft>
                <a:spcPts val="0"/>
              </a:spcAft>
              <a:buSzPts val="5100"/>
              <a:buNone/>
              <a:defRPr sz="5100"/>
            </a:lvl5pPr>
            <a:lvl6pPr lvl="5" rtl="0">
              <a:spcBef>
                <a:spcPts val="0"/>
              </a:spcBef>
              <a:spcAft>
                <a:spcPts val="0"/>
              </a:spcAft>
              <a:buSzPts val="5100"/>
              <a:buNone/>
              <a:defRPr sz="5100"/>
            </a:lvl6pPr>
            <a:lvl7pPr lvl="6" rtl="0">
              <a:spcBef>
                <a:spcPts val="0"/>
              </a:spcBef>
              <a:spcAft>
                <a:spcPts val="0"/>
              </a:spcAft>
              <a:buSzPts val="5100"/>
              <a:buNone/>
              <a:defRPr sz="5100"/>
            </a:lvl7pPr>
            <a:lvl8pPr lvl="7" rtl="0">
              <a:spcBef>
                <a:spcPts val="0"/>
              </a:spcBef>
              <a:spcAft>
                <a:spcPts val="0"/>
              </a:spcAft>
              <a:buSzPts val="5100"/>
              <a:buNone/>
              <a:defRPr sz="5100"/>
            </a:lvl8pPr>
            <a:lvl9pPr lvl="8" rtl="0">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4400"/>
              <a:buNone/>
              <a:defRPr sz="4400"/>
            </a:lvl1pPr>
            <a:lvl2pPr lvl="1" rtl="0" algn="ctr">
              <a:spcBef>
                <a:spcPts val="0"/>
              </a:spcBef>
              <a:spcAft>
                <a:spcPts val="0"/>
              </a:spcAft>
              <a:buSzPts val="4400"/>
              <a:buNone/>
              <a:defRPr sz="4400"/>
            </a:lvl2pPr>
            <a:lvl3pPr lvl="2" rtl="0" algn="ctr">
              <a:spcBef>
                <a:spcPts val="0"/>
              </a:spcBef>
              <a:spcAft>
                <a:spcPts val="0"/>
              </a:spcAft>
              <a:buSzPts val="4400"/>
              <a:buNone/>
              <a:defRPr sz="4400"/>
            </a:lvl3pPr>
            <a:lvl4pPr lvl="3" rtl="0" algn="ctr">
              <a:spcBef>
                <a:spcPts val="0"/>
              </a:spcBef>
              <a:spcAft>
                <a:spcPts val="0"/>
              </a:spcAft>
              <a:buSzPts val="4400"/>
              <a:buNone/>
              <a:defRPr sz="4400"/>
            </a:lvl4pPr>
            <a:lvl5pPr lvl="4" rtl="0" algn="ctr">
              <a:spcBef>
                <a:spcPts val="0"/>
              </a:spcBef>
              <a:spcAft>
                <a:spcPts val="0"/>
              </a:spcAft>
              <a:buSzPts val="4400"/>
              <a:buNone/>
              <a:defRPr sz="4400"/>
            </a:lvl5pPr>
            <a:lvl6pPr lvl="5" rtl="0" algn="ctr">
              <a:spcBef>
                <a:spcPts val="0"/>
              </a:spcBef>
              <a:spcAft>
                <a:spcPts val="0"/>
              </a:spcAft>
              <a:buSzPts val="4400"/>
              <a:buNone/>
              <a:defRPr sz="4400"/>
            </a:lvl6pPr>
            <a:lvl7pPr lvl="6" rtl="0" algn="ctr">
              <a:spcBef>
                <a:spcPts val="0"/>
              </a:spcBef>
              <a:spcAft>
                <a:spcPts val="0"/>
              </a:spcAft>
              <a:buSzPts val="4400"/>
              <a:buNone/>
              <a:defRPr sz="4400"/>
            </a:lvl7pPr>
            <a:lvl8pPr lvl="7" rtl="0" algn="ctr">
              <a:spcBef>
                <a:spcPts val="0"/>
              </a:spcBef>
              <a:spcAft>
                <a:spcPts val="0"/>
              </a:spcAft>
              <a:buSzPts val="4400"/>
              <a:buNone/>
              <a:defRPr sz="4400"/>
            </a:lvl8pPr>
            <a:lvl9pPr lvl="8" rtl="0"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2200"/>
              <a:buNone/>
              <a:defRPr sz="2200"/>
            </a:lvl1pPr>
            <a:lvl2pPr lvl="1" rtl="0" algn="ctr">
              <a:lnSpc>
                <a:spcPct val="100000"/>
              </a:lnSpc>
              <a:spcBef>
                <a:spcPts val="0"/>
              </a:spcBef>
              <a:spcAft>
                <a:spcPts val="0"/>
              </a:spcAft>
              <a:buSzPts val="2200"/>
              <a:buNone/>
              <a:defRPr sz="2200"/>
            </a:lvl2pPr>
            <a:lvl3pPr lvl="2" rtl="0" algn="ctr">
              <a:lnSpc>
                <a:spcPct val="100000"/>
              </a:lnSpc>
              <a:spcBef>
                <a:spcPts val="0"/>
              </a:spcBef>
              <a:spcAft>
                <a:spcPts val="0"/>
              </a:spcAft>
              <a:buSzPts val="2200"/>
              <a:buNone/>
              <a:defRPr sz="2200"/>
            </a:lvl3pPr>
            <a:lvl4pPr lvl="3" rtl="0" algn="ctr">
              <a:lnSpc>
                <a:spcPct val="100000"/>
              </a:lnSpc>
              <a:spcBef>
                <a:spcPts val="0"/>
              </a:spcBef>
              <a:spcAft>
                <a:spcPts val="0"/>
              </a:spcAft>
              <a:buSzPts val="2200"/>
              <a:buNone/>
              <a:defRPr sz="2200"/>
            </a:lvl4pPr>
            <a:lvl5pPr lvl="4" rtl="0" algn="ctr">
              <a:lnSpc>
                <a:spcPct val="100000"/>
              </a:lnSpc>
              <a:spcBef>
                <a:spcPts val="0"/>
              </a:spcBef>
              <a:spcAft>
                <a:spcPts val="0"/>
              </a:spcAft>
              <a:buSzPts val="2200"/>
              <a:buNone/>
              <a:defRPr sz="2200"/>
            </a:lvl5pPr>
            <a:lvl6pPr lvl="5" rtl="0" algn="ctr">
              <a:lnSpc>
                <a:spcPct val="100000"/>
              </a:lnSpc>
              <a:spcBef>
                <a:spcPts val="0"/>
              </a:spcBef>
              <a:spcAft>
                <a:spcPts val="0"/>
              </a:spcAft>
              <a:buSzPts val="2200"/>
              <a:buNone/>
              <a:defRPr sz="2200"/>
            </a:lvl6pPr>
            <a:lvl7pPr lvl="6" rtl="0" algn="ctr">
              <a:lnSpc>
                <a:spcPct val="100000"/>
              </a:lnSpc>
              <a:spcBef>
                <a:spcPts val="0"/>
              </a:spcBef>
              <a:spcAft>
                <a:spcPts val="0"/>
              </a:spcAft>
              <a:buSzPts val="2200"/>
              <a:buNone/>
              <a:defRPr sz="2200"/>
            </a:lvl7pPr>
            <a:lvl8pPr lvl="7" rtl="0" algn="ctr">
              <a:lnSpc>
                <a:spcPct val="100000"/>
              </a:lnSpc>
              <a:spcBef>
                <a:spcPts val="0"/>
              </a:spcBef>
              <a:spcAft>
                <a:spcPts val="0"/>
              </a:spcAft>
              <a:buSzPts val="2200"/>
              <a:buNone/>
              <a:defRPr sz="2200"/>
            </a:lvl8pPr>
            <a:lvl9pPr lvl="8" rtl="0"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rtl="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rtl="0">
              <a:spcBef>
                <a:spcPts val="0"/>
              </a:spcBef>
              <a:spcAft>
                <a:spcPts val="0"/>
              </a:spcAft>
              <a:buClr>
                <a:schemeClr val="dk1"/>
              </a:buClr>
              <a:buSzPts val="3000"/>
              <a:buNone/>
              <a:defRPr sz="3000">
                <a:solidFill>
                  <a:schemeClr val="dk1"/>
                </a:solidFill>
              </a:defRPr>
            </a:lvl1pPr>
            <a:lvl2pPr lvl="1" rtl="0">
              <a:spcBef>
                <a:spcPts val="0"/>
              </a:spcBef>
              <a:spcAft>
                <a:spcPts val="0"/>
              </a:spcAft>
              <a:buClr>
                <a:schemeClr val="dk1"/>
              </a:buClr>
              <a:buSzPts val="3000"/>
              <a:buNone/>
              <a:defRPr sz="3000">
                <a:solidFill>
                  <a:schemeClr val="dk1"/>
                </a:solidFill>
              </a:defRPr>
            </a:lvl2pPr>
            <a:lvl3pPr lvl="2" rtl="0">
              <a:spcBef>
                <a:spcPts val="0"/>
              </a:spcBef>
              <a:spcAft>
                <a:spcPts val="0"/>
              </a:spcAft>
              <a:buClr>
                <a:schemeClr val="dk1"/>
              </a:buClr>
              <a:buSzPts val="3000"/>
              <a:buNone/>
              <a:defRPr sz="3000">
                <a:solidFill>
                  <a:schemeClr val="dk1"/>
                </a:solidFill>
              </a:defRPr>
            </a:lvl3pPr>
            <a:lvl4pPr lvl="3" rtl="0">
              <a:spcBef>
                <a:spcPts val="0"/>
              </a:spcBef>
              <a:spcAft>
                <a:spcPts val="0"/>
              </a:spcAft>
              <a:buClr>
                <a:schemeClr val="dk1"/>
              </a:buClr>
              <a:buSzPts val="3000"/>
              <a:buNone/>
              <a:defRPr sz="3000">
                <a:solidFill>
                  <a:schemeClr val="dk1"/>
                </a:solidFill>
              </a:defRPr>
            </a:lvl4pPr>
            <a:lvl5pPr lvl="4" rtl="0">
              <a:spcBef>
                <a:spcPts val="0"/>
              </a:spcBef>
              <a:spcAft>
                <a:spcPts val="0"/>
              </a:spcAft>
              <a:buClr>
                <a:schemeClr val="dk1"/>
              </a:buClr>
              <a:buSzPts val="3000"/>
              <a:buNone/>
              <a:defRPr sz="3000">
                <a:solidFill>
                  <a:schemeClr val="dk1"/>
                </a:solidFill>
              </a:defRPr>
            </a:lvl5pPr>
            <a:lvl6pPr lvl="5" rtl="0">
              <a:spcBef>
                <a:spcPts val="0"/>
              </a:spcBef>
              <a:spcAft>
                <a:spcPts val="0"/>
              </a:spcAft>
              <a:buClr>
                <a:schemeClr val="dk1"/>
              </a:buClr>
              <a:buSzPts val="3000"/>
              <a:buNone/>
              <a:defRPr sz="3000">
                <a:solidFill>
                  <a:schemeClr val="dk1"/>
                </a:solidFill>
              </a:defRPr>
            </a:lvl6pPr>
            <a:lvl7pPr lvl="6" rtl="0">
              <a:spcBef>
                <a:spcPts val="0"/>
              </a:spcBef>
              <a:spcAft>
                <a:spcPts val="0"/>
              </a:spcAft>
              <a:buClr>
                <a:schemeClr val="dk1"/>
              </a:buClr>
              <a:buSzPts val="3000"/>
              <a:buNone/>
              <a:defRPr sz="3000">
                <a:solidFill>
                  <a:schemeClr val="dk1"/>
                </a:solidFill>
              </a:defRPr>
            </a:lvl7pPr>
            <a:lvl8pPr lvl="7" rtl="0">
              <a:spcBef>
                <a:spcPts val="0"/>
              </a:spcBef>
              <a:spcAft>
                <a:spcPts val="0"/>
              </a:spcAft>
              <a:buClr>
                <a:schemeClr val="dk1"/>
              </a:buClr>
              <a:buSzPts val="3000"/>
              <a:buNone/>
              <a:defRPr sz="3000">
                <a:solidFill>
                  <a:schemeClr val="dk1"/>
                </a:solidFill>
              </a:defRPr>
            </a:lvl8pPr>
            <a:lvl9pPr lvl="8" rtl="0">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rtl="0">
              <a:lnSpc>
                <a:spcPct val="115000"/>
              </a:lnSpc>
              <a:spcBef>
                <a:spcPts val="0"/>
              </a:spcBef>
              <a:spcAft>
                <a:spcPts val="0"/>
              </a:spcAft>
              <a:buClr>
                <a:schemeClr val="dk2"/>
              </a:buClr>
              <a:buSzPts val="1900"/>
              <a:buChar char="●"/>
              <a:defRPr sz="1900">
                <a:solidFill>
                  <a:schemeClr val="dk2"/>
                </a:solidFill>
              </a:defRPr>
            </a:lvl1pPr>
            <a:lvl2pPr indent="-323850" lvl="1" marL="914400" rtl="0">
              <a:lnSpc>
                <a:spcPct val="115000"/>
              </a:lnSpc>
              <a:spcBef>
                <a:spcPts val="1700"/>
              </a:spcBef>
              <a:spcAft>
                <a:spcPts val="0"/>
              </a:spcAft>
              <a:buClr>
                <a:schemeClr val="dk2"/>
              </a:buClr>
              <a:buSzPts val="1500"/>
              <a:buChar char="○"/>
              <a:defRPr sz="1500">
                <a:solidFill>
                  <a:schemeClr val="dk2"/>
                </a:solidFill>
              </a:defRPr>
            </a:lvl2pPr>
            <a:lvl3pPr indent="-323850" lvl="2" marL="1371600" rtl="0">
              <a:lnSpc>
                <a:spcPct val="115000"/>
              </a:lnSpc>
              <a:spcBef>
                <a:spcPts val="1700"/>
              </a:spcBef>
              <a:spcAft>
                <a:spcPts val="0"/>
              </a:spcAft>
              <a:buClr>
                <a:schemeClr val="dk2"/>
              </a:buClr>
              <a:buSzPts val="1500"/>
              <a:buChar char="■"/>
              <a:defRPr sz="1500">
                <a:solidFill>
                  <a:schemeClr val="dk2"/>
                </a:solidFill>
              </a:defRPr>
            </a:lvl3pPr>
            <a:lvl4pPr indent="-323850" lvl="3" marL="1828800" rtl="0">
              <a:lnSpc>
                <a:spcPct val="115000"/>
              </a:lnSpc>
              <a:spcBef>
                <a:spcPts val="1700"/>
              </a:spcBef>
              <a:spcAft>
                <a:spcPts val="0"/>
              </a:spcAft>
              <a:buClr>
                <a:schemeClr val="dk2"/>
              </a:buClr>
              <a:buSzPts val="1500"/>
              <a:buChar char="●"/>
              <a:defRPr sz="1500">
                <a:solidFill>
                  <a:schemeClr val="dk2"/>
                </a:solidFill>
              </a:defRPr>
            </a:lvl4pPr>
            <a:lvl5pPr indent="-323850" lvl="4" marL="2286000" rtl="0">
              <a:lnSpc>
                <a:spcPct val="115000"/>
              </a:lnSpc>
              <a:spcBef>
                <a:spcPts val="1700"/>
              </a:spcBef>
              <a:spcAft>
                <a:spcPts val="0"/>
              </a:spcAft>
              <a:buClr>
                <a:schemeClr val="dk2"/>
              </a:buClr>
              <a:buSzPts val="1500"/>
              <a:buChar char="○"/>
              <a:defRPr sz="1500">
                <a:solidFill>
                  <a:schemeClr val="dk2"/>
                </a:solidFill>
              </a:defRPr>
            </a:lvl5pPr>
            <a:lvl6pPr indent="-323850" lvl="5" marL="2743200" rtl="0">
              <a:lnSpc>
                <a:spcPct val="115000"/>
              </a:lnSpc>
              <a:spcBef>
                <a:spcPts val="1700"/>
              </a:spcBef>
              <a:spcAft>
                <a:spcPts val="0"/>
              </a:spcAft>
              <a:buClr>
                <a:schemeClr val="dk2"/>
              </a:buClr>
              <a:buSzPts val="1500"/>
              <a:buChar char="■"/>
              <a:defRPr sz="1500">
                <a:solidFill>
                  <a:schemeClr val="dk2"/>
                </a:solidFill>
              </a:defRPr>
            </a:lvl6pPr>
            <a:lvl7pPr indent="-323850" lvl="6" marL="3200400" rtl="0">
              <a:lnSpc>
                <a:spcPct val="115000"/>
              </a:lnSpc>
              <a:spcBef>
                <a:spcPts val="1700"/>
              </a:spcBef>
              <a:spcAft>
                <a:spcPts val="0"/>
              </a:spcAft>
              <a:buClr>
                <a:schemeClr val="dk2"/>
              </a:buClr>
              <a:buSzPts val="1500"/>
              <a:buChar char="●"/>
              <a:defRPr sz="1500">
                <a:solidFill>
                  <a:schemeClr val="dk2"/>
                </a:solidFill>
              </a:defRPr>
            </a:lvl7pPr>
            <a:lvl8pPr indent="-323850" lvl="7" marL="3657600" rtl="0">
              <a:lnSpc>
                <a:spcPct val="115000"/>
              </a:lnSpc>
              <a:spcBef>
                <a:spcPts val="1700"/>
              </a:spcBef>
              <a:spcAft>
                <a:spcPts val="0"/>
              </a:spcAft>
              <a:buClr>
                <a:schemeClr val="dk2"/>
              </a:buClr>
              <a:buSzPts val="1500"/>
              <a:buChar char="○"/>
              <a:defRPr sz="1500">
                <a:solidFill>
                  <a:schemeClr val="dk2"/>
                </a:solidFill>
              </a:defRPr>
            </a:lvl8pPr>
            <a:lvl9pPr indent="-323850" lvl="8" marL="4114800" rtl="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rtl="0" algn="r">
              <a:buNone/>
              <a:defRPr sz="1100">
                <a:solidFill>
                  <a:schemeClr val="dk2"/>
                </a:solidFill>
              </a:defRPr>
            </a:lvl1pPr>
            <a:lvl2pPr lvl="1" rtl="0" algn="r">
              <a:buNone/>
              <a:defRPr sz="1100">
                <a:solidFill>
                  <a:schemeClr val="dk2"/>
                </a:solidFill>
              </a:defRPr>
            </a:lvl2pPr>
            <a:lvl3pPr lvl="2" rtl="0" algn="r">
              <a:buNone/>
              <a:defRPr sz="1100">
                <a:solidFill>
                  <a:schemeClr val="dk2"/>
                </a:solidFill>
              </a:defRPr>
            </a:lvl3pPr>
            <a:lvl4pPr lvl="3" rtl="0" algn="r">
              <a:buNone/>
              <a:defRPr sz="1100">
                <a:solidFill>
                  <a:schemeClr val="dk2"/>
                </a:solidFill>
              </a:defRPr>
            </a:lvl4pPr>
            <a:lvl5pPr lvl="4" rtl="0" algn="r">
              <a:buNone/>
              <a:defRPr sz="1100">
                <a:solidFill>
                  <a:schemeClr val="dk2"/>
                </a:solidFill>
              </a:defRPr>
            </a:lvl5pPr>
            <a:lvl6pPr lvl="5" rtl="0" algn="r">
              <a:buNone/>
              <a:defRPr sz="1100">
                <a:solidFill>
                  <a:schemeClr val="dk2"/>
                </a:solidFill>
              </a:defRPr>
            </a:lvl6pPr>
            <a:lvl7pPr lvl="6" rtl="0" algn="r">
              <a:buNone/>
              <a:defRPr sz="1100">
                <a:solidFill>
                  <a:schemeClr val="dk2"/>
                </a:solidFill>
              </a:defRPr>
            </a:lvl7pPr>
            <a:lvl8pPr lvl="7" rtl="0" algn="r">
              <a:buNone/>
              <a:defRPr sz="1100">
                <a:solidFill>
                  <a:schemeClr val="dk2"/>
                </a:solidFill>
              </a:defRPr>
            </a:lvl8pPr>
            <a:lvl9pPr lvl="8" rtl="0"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jp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Socratic Seminar Prep Graphic Organizer</a:t>
            </a:r>
            <a:endParaRPr sz="1600">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Imperialism &amp; Resistance</a:t>
            </a:r>
            <a:endParaRPr sz="1800">
              <a:solidFill>
                <a:schemeClr val="dk1"/>
              </a:solidFill>
              <a:latin typeface="Plus Jakarta Sans Medium"/>
              <a:ea typeface="Plus Jakarta Sans Medium"/>
              <a:cs typeface="Plus Jakarta Sans Medium"/>
              <a:sym typeface="Plus Jakarta Sans Medium"/>
            </a:endParaRPr>
          </a:p>
        </p:txBody>
      </p:sp>
      <p:pic>
        <p:nvPicPr>
          <p:cNvPr id="55" name="Google Shape;55;p13"/>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56" name="Google Shape;56;p13"/>
          <p:cNvGraphicFramePr/>
          <p:nvPr/>
        </p:nvGraphicFramePr>
        <p:xfrm>
          <a:off x="459802" y="2182573"/>
          <a:ext cx="3000000" cy="3000000"/>
        </p:xfrm>
        <a:graphic>
          <a:graphicData uri="http://schemas.openxmlformats.org/drawingml/2006/table">
            <a:tbl>
              <a:tblPr bandCol="1" bandRow="1">
                <a:noFill/>
                <a:tableStyleId>{A4308053-32F7-4993-9210-CB896251ED47}</a:tableStyleId>
              </a:tblPr>
              <a:tblGrid>
                <a:gridCol w="1493050"/>
                <a:gridCol w="1554775"/>
                <a:gridCol w="1812150"/>
                <a:gridCol w="1992800"/>
              </a:tblGrid>
              <a:tr h="994250">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Discussion Question</a:t>
                      </a:r>
                      <a:endParaRPr b="1" sz="10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Your Claim</a:t>
                      </a:r>
                      <a:br>
                        <a:rPr b="1" lang="en" sz="1000">
                          <a:solidFill>
                            <a:schemeClr val="dk1"/>
                          </a:solidFill>
                          <a:latin typeface="Inter"/>
                          <a:ea typeface="Inter"/>
                          <a:cs typeface="Inter"/>
                          <a:sym typeface="Inter"/>
                        </a:rPr>
                      </a:br>
                      <a:endParaRPr i="1" sz="10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Textual Evidence</a:t>
                      </a:r>
                      <a:endParaRPr b="1" sz="10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(document, author, quotation or paraphrase)</a:t>
                      </a:r>
                      <a:endParaRPr b="1" sz="9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Anticipated Counterclaims</a:t>
                      </a:r>
                      <a:endParaRPr b="1" sz="10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(Why might people disagree with your claim?)</a:t>
                      </a:r>
                      <a:endParaRPr b="1" sz="9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(Write/Answer a minimum of 2 counterclaims in this column).</a:t>
                      </a:r>
                      <a:endParaRPr b="1" sz="9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r>
              <a:tr h="11149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similarities exist between the poem and cartoon entitled “White Man’s Burden?” (Doc A)</a:t>
                      </a:r>
                      <a:endParaRPr sz="1200">
                        <a:solidFill>
                          <a:schemeClr val="dk1"/>
                        </a:solidFill>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19050">
                      <a:solidFill>
                        <a:schemeClr val="dk1"/>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lnT cap="flat" cmpd="sng" w="19050">
                      <a:solidFill>
                        <a:schemeClr val="dk1"/>
                      </a:solidFill>
                      <a:prstDash val="solid"/>
                      <a:round/>
                      <a:headEnd len="sm" w="sm" type="none"/>
                      <a:tailEnd len="sm" w="sm" type="none"/>
                    </a:lnT>
                  </a:tcPr>
                </a:tc>
              </a:tr>
              <a:tr h="1583825">
                <a:tc>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 advice does F.D. Lugard give European missionaries? What can be learned from that? (Doc B)</a:t>
                      </a:r>
                      <a:endParaRPr sz="1200">
                        <a:solidFill>
                          <a:schemeClr val="dk1"/>
                        </a:solidFill>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tc>
              </a:tr>
              <a:tr h="15527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words were used to justify imperialism? What role does language play in imperialism? (Docs C &amp; D)</a:t>
                      </a:r>
                      <a:endParaRPr sz="1200">
                        <a:solidFill>
                          <a:schemeClr val="dk1"/>
                        </a:solidFill>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tc>
              </a:tr>
            </a:tbl>
          </a:graphicData>
        </a:graphic>
      </p:graphicFrame>
      <p:sp>
        <p:nvSpPr>
          <p:cNvPr id="57" name="Google Shape;57;p13"/>
          <p:cNvSpPr txBox="1"/>
          <p:nvPr/>
        </p:nvSpPr>
        <p:spPr>
          <a:xfrm>
            <a:off x="194563" y="1182900"/>
            <a:ext cx="7383300" cy="576000"/>
          </a:xfrm>
          <a:prstGeom prst="rect">
            <a:avLst/>
          </a:prstGeom>
          <a:noFill/>
          <a:ln>
            <a:noFill/>
          </a:ln>
        </p:spPr>
        <p:txBody>
          <a:bodyPr anchorCtr="0" anchor="t" bIns="102250" lIns="102250" spcFirstLastPara="1" rIns="102250" wrap="square" tIns="102250">
            <a:sp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Directions:  </a:t>
            </a:r>
            <a:r>
              <a:rPr lang="en" sz="1200">
                <a:solidFill>
                  <a:srgbClr val="000000"/>
                </a:solidFill>
                <a:latin typeface="Inter"/>
                <a:ea typeface="Inter"/>
                <a:cs typeface="Inter"/>
                <a:sym typeface="Inter"/>
              </a:rPr>
              <a:t>Brainstorm answers to the questions below. Remember to support your claims with clear textual evidence and note the source of the evidence for easy reference during the </a:t>
            </a:r>
            <a:r>
              <a:rPr lang="en" sz="1200">
                <a:solidFill>
                  <a:srgbClr val="000000"/>
                </a:solidFill>
                <a:latin typeface="Inter"/>
                <a:ea typeface="Inter"/>
                <a:cs typeface="Inter"/>
                <a:sym typeface="Inter"/>
              </a:rPr>
              <a:t>seminar</a:t>
            </a:r>
            <a:r>
              <a:rPr lang="en" sz="1200">
                <a:solidFill>
                  <a:srgbClr val="000000"/>
                </a:solidFill>
                <a:latin typeface="Inter"/>
                <a:ea typeface="Inter"/>
                <a:cs typeface="Inter"/>
                <a:sym typeface="Inter"/>
              </a:rPr>
              <a:t>.</a:t>
            </a:r>
            <a:endParaRPr sz="1600">
              <a:latin typeface="Inter"/>
              <a:ea typeface="Inter"/>
              <a:cs typeface="Inter"/>
              <a:sym typeface="Inter"/>
            </a:endParaRPr>
          </a:p>
        </p:txBody>
      </p:sp>
      <p:sp>
        <p:nvSpPr>
          <p:cNvPr id="58" name="Google Shape;58;p13"/>
          <p:cNvSpPr txBox="1"/>
          <p:nvPr/>
        </p:nvSpPr>
        <p:spPr>
          <a:xfrm>
            <a:off x="1273232" y="1709816"/>
            <a:ext cx="5226000" cy="387900"/>
          </a:xfrm>
          <a:prstGeom prst="rect">
            <a:avLst/>
          </a:prstGeom>
          <a:noFill/>
          <a:ln cap="flat" cmpd="sng" w="19050">
            <a:solidFill>
              <a:srgbClr val="CCCCCC"/>
            </a:solidFill>
            <a:prstDash val="solid"/>
            <a:round/>
            <a:headEnd len="sm" w="sm" type="none"/>
            <a:tailEnd len="sm" w="sm" type="none"/>
          </a:ln>
        </p:spPr>
        <p:txBody>
          <a:bodyPr anchorCtr="0" anchor="t" bIns="91425" lIns="109725" spcFirstLastPara="1" rIns="109725" wrap="square" tIns="109725">
            <a:spAutoFit/>
          </a:bodyPr>
          <a:lstStyle/>
          <a:p>
            <a:pPr indent="0" lvl="0" marL="0" rtl="0" algn="ctr">
              <a:spcBef>
                <a:spcPts val="0"/>
              </a:spcBef>
              <a:spcAft>
                <a:spcPts val="0"/>
              </a:spcAft>
              <a:buNone/>
            </a:pPr>
            <a:r>
              <a:rPr lang="en" sz="1200">
                <a:latin typeface="Inter"/>
                <a:ea typeface="Inter"/>
                <a:cs typeface="Inter"/>
                <a:sym typeface="Inter"/>
              </a:rPr>
              <a:t>Group 1 Questions (To Be Completed by </a:t>
            </a:r>
            <a:r>
              <a:rPr b="1" lang="en" sz="1200">
                <a:latin typeface="Inter"/>
                <a:ea typeface="Inter"/>
                <a:cs typeface="Inter"/>
                <a:sym typeface="Inter"/>
              </a:rPr>
              <a:t>All Students</a:t>
            </a:r>
            <a:r>
              <a:rPr lang="en" sz="1200">
                <a:latin typeface="Inter"/>
                <a:ea typeface="Inter"/>
                <a:cs typeface="Inter"/>
                <a:sym typeface="Inter"/>
              </a:rPr>
              <a:t>)</a:t>
            </a:r>
            <a:endParaRPr sz="1200">
              <a:latin typeface="Inter"/>
              <a:ea typeface="Inter"/>
              <a:cs typeface="Inter"/>
              <a:sym typeface="Inter"/>
            </a:endParaRPr>
          </a:p>
        </p:txBody>
      </p:sp>
      <p:graphicFrame>
        <p:nvGraphicFramePr>
          <p:cNvPr id="59" name="Google Shape;59;p13"/>
          <p:cNvGraphicFramePr/>
          <p:nvPr/>
        </p:nvGraphicFramePr>
        <p:xfrm>
          <a:off x="467225" y="7759400"/>
          <a:ext cx="3000000" cy="3000000"/>
        </p:xfrm>
        <a:graphic>
          <a:graphicData uri="http://schemas.openxmlformats.org/drawingml/2006/table">
            <a:tbl>
              <a:tblPr>
                <a:noFill/>
                <a:tableStyleId>{931CF532-EC65-443E-95EF-4B422A65FD17}</a:tableStyleId>
              </a:tblPr>
              <a:tblGrid>
                <a:gridCol w="495275"/>
                <a:gridCol w="6342675"/>
              </a:tblGrid>
              <a:tr h="1588875">
                <a:tc>
                  <a:txBody>
                    <a:bodyPr/>
                    <a:lstStyle/>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91425" marB="91425" marR="91425" marL="91425">
                    <a:lnR cap="flat" cmpd="sng" w="9525">
                      <a:solidFill>
                        <a:srgbClr val="9E9E9E">
                          <a:alpha val="0"/>
                        </a:srgbClr>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chemeClr val="dk1"/>
                          </a:solidFill>
                          <a:latin typeface="Inter"/>
                          <a:ea typeface="Inter"/>
                          <a:cs typeface="Inter"/>
                          <a:sym typeface="Inter"/>
                        </a:rPr>
                        <a:t>Part of historical thinking is having empathy, or understanding the past on its own terms. Thus, in reflecting on the prompt and documents related to Imperialism</a:t>
                      </a:r>
                      <a:r>
                        <a:rPr lang="en" sz="1000">
                          <a:solidFill>
                            <a:schemeClr val="dk1"/>
                          </a:solidFill>
                          <a:latin typeface="Inter"/>
                          <a:ea typeface="Inter"/>
                          <a:cs typeface="Inter"/>
                          <a:sym typeface="Inter"/>
                        </a:rPr>
                        <a:t>, </a:t>
                      </a:r>
                      <a:r>
                        <a:rPr lang="en" sz="1000">
                          <a:solidFill>
                            <a:schemeClr val="dk1"/>
                          </a:solidFill>
                          <a:latin typeface="Inter"/>
                          <a:ea typeface="Inter"/>
                          <a:cs typeface="Inter"/>
                          <a:sym typeface="Inter"/>
                        </a:rPr>
                        <a:t>think about something you analyzed that gave you a glimpse into the past. </a:t>
                      </a:r>
                      <a:r>
                        <a:rPr b="1" lang="en" sz="1000">
                          <a:solidFill>
                            <a:schemeClr val="dk1"/>
                          </a:solidFill>
                          <a:latin typeface="Inter"/>
                          <a:ea typeface="Inter"/>
                          <a:cs typeface="Inter"/>
                          <a:sym typeface="Inter"/>
                        </a:rPr>
                        <a:t>Below, transcribe a quote from one of the documents that gave you a better understanding of that historical context, explaining why in your own words.</a:t>
                      </a:r>
                      <a:endParaRPr b="1" sz="1000">
                        <a:solidFill>
                          <a:schemeClr val="dk1"/>
                        </a:solidFill>
                        <a:latin typeface="Inter"/>
                        <a:ea typeface="Inter"/>
                        <a:cs typeface="Inter"/>
                        <a:sym typeface="Inter"/>
                      </a:endParaRPr>
                    </a:p>
                  </a:txBody>
                  <a:tcPr marT="91425" marB="91425" marR="91425" marL="91425">
                    <a:lnL cap="flat" cmpd="sng" w="9525">
                      <a:solidFill>
                        <a:srgbClr val="9E9E9E">
                          <a:alpha val="0"/>
                        </a:srgbClr>
                      </a:solidFill>
                      <a:prstDash val="solid"/>
                      <a:round/>
                      <a:headEnd len="sm" w="sm" type="none"/>
                      <a:tailEnd len="sm" w="sm" type="none"/>
                    </a:lnL>
                  </a:tcPr>
                </a:tc>
              </a:tr>
            </a:tbl>
          </a:graphicData>
        </a:graphic>
      </p:graphicFrame>
      <p:pic>
        <p:nvPicPr>
          <p:cNvPr id="60" name="Google Shape;60;p13"/>
          <p:cNvPicPr preferRelativeResize="0"/>
          <p:nvPr/>
        </p:nvPicPr>
        <p:blipFill>
          <a:blip r:embed="rId4">
            <a:alphaModFix/>
          </a:blip>
          <a:stretch>
            <a:fillRect/>
          </a:stretch>
        </p:blipFill>
        <p:spPr>
          <a:xfrm>
            <a:off x="525501" y="7965125"/>
            <a:ext cx="482275" cy="482300"/>
          </a:xfrm>
          <a:prstGeom prst="rect">
            <a:avLst/>
          </a:prstGeom>
          <a:noFill/>
          <a:ln>
            <a:noFill/>
          </a:ln>
        </p:spPr>
      </p:pic>
      <p:sp>
        <p:nvSpPr>
          <p:cNvPr id="61" name="Google Shape;61;p13"/>
          <p:cNvSpPr txBox="1"/>
          <p:nvPr/>
        </p:nvSpPr>
        <p:spPr>
          <a:xfrm>
            <a:off x="338625" y="928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pic>
        <p:nvPicPr>
          <p:cNvPr id="62" name="Google Shape;62;p13"/>
          <p:cNvPicPr preferRelativeResize="0"/>
          <p:nvPr/>
        </p:nvPicPr>
        <p:blipFill>
          <a:blip r:embed="rId5">
            <a:alphaModFix/>
          </a:blip>
          <a:stretch>
            <a:fillRect/>
          </a:stretch>
        </p:blipFill>
        <p:spPr>
          <a:xfrm>
            <a:off x="381544" y="9348271"/>
            <a:ext cx="431174" cy="431174"/>
          </a:xfrm>
          <a:prstGeom prst="rect">
            <a:avLst/>
          </a:prstGeom>
          <a:noFill/>
          <a:ln>
            <a:noFill/>
          </a:ln>
        </p:spPr>
      </p:pic>
      <p:sp>
        <p:nvSpPr>
          <p:cNvPr id="63" name="Google Shape;63;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4" name="Google Shape;64;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0" name="Shape 160"/>
        <p:cNvGrpSpPr/>
        <p:nvPr/>
      </p:nvGrpSpPr>
      <p:grpSpPr>
        <a:xfrm>
          <a:off x="0" y="0"/>
          <a:ext cx="0" cy="0"/>
          <a:chOff x="0" y="0"/>
          <a:chExt cx="0" cy="0"/>
        </a:xfrm>
      </p:grpSpPr>
      <p:pic>
        <p:nvPicPr>
          <p:cNvPr id="161" name="Google Shape;161;p2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2" name="Google Shape;162;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3" name="Google Shape;163;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4" name="Google Shape;164;p22"/>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Socratic Seminar Prep Graphic Organizer</a:t>
            </a:r>
            <a:endParaRPr sz="16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Imperialism &amp; Resistance</a:t>
            </a:r>
            <a:endParaRPr sz="1800">
              <a:latin typeface="Plus Jakarta Sans Medium"/>
              <a:ea typeface="Plus Jakarta Sans Medium"/>
              <a:cs typeface="Plus Jakarta Sans Medium"/>
              <a:sym typeface="Plus Jakarta Sans Medium"/>
            </a:endParaRPr>
          </a:p>
        </p:txBody>
      </p:sp>
      <p:sp>
        <p:nvSpPr>
          <p:cNvPr id="165" name="Google Shape;165;p22"/>
          <p:cNvSpPr txBox="1"/>
          <p:nvPr/>
        </p:nvSpPr>
        <p:spPr>
          <a:xfrm>
            <a:off x="1273207" y="1017779"/>
            <a:ext cx="5226000" cy="403200"/>
          </a:xfrm>
          <a:prstGeom prst="rect">
            <a:avLst/>
          </a:prstGeom>
          <a:noFill/>
          <a:ln cap="flat" cmpd="sng" w="19050">
            <a:solidFill>
              <a:srgbClr val="CCCCCC"/>
            </a:solidFill>
            <a:prstDash val="solid"/>
            <a:round/>
            <a:headEnd len="sm" w="sm" type="none"/>
            <a:tailEnd len="sm" w="sm" type="none"/>
          </a:ln>
        </p:spPr>
        <p:txBody>
          <a:bodyPr anchorCtr="0" anchor="t" bIns="109725" lIns="109725" spcFirstLastPara="1" rIns="109725" wrap="square" tIns="91425">
            <a:spAutoFit/>
          </a:bodyPr>
          <a:lstStyle/>
          <a:p>
            <a:pPr indent="0" lvl="0" marL="0" rtl="0" algn="ctr">
              <a:spcBef>
                <a:spcPts val="0"/>
              </a:spcBef>
              <a:spcAft>
                <a:spcPts val="0"/>
              </a:spcAft>
              <a:buNone/>
            </a:pPr>
            <a:r>
              <a:rPr lang="en" sz="1300">
                <a:latin typeface="Inter"/>
                <a:ea typeface="Inter"/>
                <a:cs typeface="Inter"/>
                <a:sym typeface="Inter"/>
              </a:rPr>
              <a:t>Group 2 Questions (To Be Completed by </a:t>
            </a:r>
            <a:r>
              <a:rPr b="1" lang="en" sz="1300">
                <a:latin typeface="Inter"/>
                <a:ea typeface="Inter"/>
                <a:cs typeface="Inter"/>
                <a:sym typeface="Inter"/>
              </a:rPr>
              <a:t>All Students</a:t>
            </a:r>
            <a:r>
              <a:rPr lang="en" sz="1300">
                <a:latin typeface="Inter"/>
                <a:ea typeface="Inter"/>
                <a:cs typeface="Inter"/>
                <a:sym typeface="Inter"/>
              </a:rPr>
              <a:t>)</a:t>
            </a:r>
            <a:endParaRPr sz="1300">
              <a:latin typeface="Inter"/>
              <a:ea typeface="Inter"/>
              <a:cs typeface="Inter"/>
              <a:sym typeface="Inter"/>
            </a:endParaRPr>
          </a:p>
        </p:txBody>
      </p:sp>
      <p:graphicFrame>
        <p:nvGraphicFramePr>
          <p:cNvPr id="166" name="Google Shape;166;p22"/>
          <p:cNvGraphicFramePr/>
          <p:nvPr/>
        </p:nvGraphicFramePr>
        <p:xfrm>
          <a:off x="466350" y="7343325"/>
          <a:ext cx="3000000" cy="3000000"/>
        </p:xfrm>
        <a:graphic>
          <a:graphicData uri="http://schemas.openxmlformats.org/drawingml/2006/table">
            <a:tbl>
              <a:tblPr>
                <a:noFill/>
                <a:tableStyleId>{931CF532-EC65-443E-95EF-4B422A65FD17}</a:tableStyleId>
              </a:tblPr>
              <a:tblGrid>
                <a:gridCol w="513050"/>
                <a:gridCol w="6324900"/>
              </a:tblGrid>
              <a:tr h="1911875">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R cap="flat" cmpd="sng" w="9525">
                      <a:solidFill>
                        <a:srgbClr val="9E9E9E">
                          <a:alpha val="0"/>
                        </a:srgbClr>
                      </a:solidFill>
                      <a:prstDash val="solid"/>
                      <a:round/>
                      <a:headEnd len="sm" w="sm" type="none"/>
                      <a:tailEnd len="sm" w="sm" type="none"/>
                    </a:lnR>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To what extent did economic interests, political ambitions, and cultural ideologies drive imperialism and shape the resistance movements it provoked? (</a:t>
                      </a:r>
                      <a:r>
                        <a:rPr b="1" lang="en" sz="1200">
                          <a:solidFill>
                            <a:schemeClr val="dk1"/>
                          </a:solidFill>
                          <a:latin typeface="Inter"/>
                          <a:ea typeface="Inter"/>
                          <a:cs typeface="Inter"/>
                          <a:sym typeface="Inter"/>
                        </a:rPr>
                        <a:t>Both groups</a:t>
                      </a:r>
                      <a:r>
                        <a:rPr lang="en" sz="1200">
                          <a:solidFill>
                            <a:schemeClr val="dk1"/>
                          </a:solidFill>
                          <a:latin typeface="Inter"/>
                          <a:ea typeface="Inter"/>
                          <a:cs typeface="Inter"/>
                          <a:sym typeface="Inter"/>
                        </a:rPr>
                        <a:t> will answer this question during the seminar).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chemeClr val="accent1"/>
                          </a:solidFill>
                          <a:latin typeface="Inter"/>
                          <a:ea typeface="Inter"/>
                          <a:cs typeface="Inter"/>
                          <a:sym typeface="Inter"/>
                        </a:rPr>
                        <a:t>Economic interests, political ambitions, and cultural ideologies were used to justify expansion. However, these same factors also fueled resistance movements, as local populations opposed economic exploitation, fought against political domination, and defended their cultural identities. While economic motives were often the most immediate reason for colonization, political power and racist ideologies were essential in maintaining imperial rule. Ultimately, resistance efforts—from Ethiopia to India and China—demonstrated that imperial subjects were not passive, but actively fought to reclaim their sovereignty.</a:t>
                      </a:r>
                      <a:endParaRPr b="1" sz="1000">
                        <a:solidFill>
                          <a:schemeClr val="accent1"/>
                        </a:solidFill>
                        <a:latin typeface="Inter"/>
                        <a:ea typeface="Inter"/>
                        <a:cs typeface="Inter"/>
                        <a:sym typeface="Inter"/>
                      </a:endParaRPr>
                    </a:p>
                  </a:txBody>
                  <a:tcPr marT="91425" marB="91425" marR="91425" marL="91425">
                    <a:lnL cap="flat" cmpd="sng" w="9525">
                      <a:solidFill>
                        <a:srgbClr val="9E9E9E">
                          <a:alpha val="0"/>
                        </a:srgbClr>
                      </a:solidFill>
                      <a:prstDash val="solid"/>
                      <a:round/>
                      <a:headEnd len="sm" w="sm" type="none"/>
                      <a:tailEnd len="sm" w="sm" type="none"/>
                    </a:lnL>
                  </a:tcPr>
                </a:tc>
              </a:tr>
            </a:tbl>
          </a:graphicData>
        </a:graphic>
      </p:graphicFrame>
      <p:pic>
        <p:nvPicPr>
          <p:cNvPr id="167" name="Google Shape;167;p22"/>
          <p:cNvPicPr preferRelativeResize="0"/>
          <p:nvPr/>
        </p:nvPicPr>
        <p:blipFill>
          <a:blip r:embed="rId4">
            <a:alphaModFix/>
          </a:blip>
          <a:stretch>
            <a:fillRect/>
          </a:stretch>
        </p:blipFill>
        <p:spPr>
          <a:xfrm>
            <a:off x="510900" y="7343325"/>
            <a:ext cx="508550" cy="508550"/>
          </a:xfrm>
          <a:prstGeom prst="rect">
            <a:avLst/>
          </a:prstGeom>
          <a:noFill/>
          <a:ln>
            <a:noFill/>
          </a:ln>
        </p:spPr>
      </p:pic>
      <p:graphicFrame>
        <p:nvGraphicFramePr>
          <p:cNvPr id="168" name="Google Shape;168;p22"/>
          <p:cNvGraphicFramePr/>
          <p:nvPr/>
        </p:nvGraphicFramePr>
        <p:xfrm>
          <a:off x="459865" y="1560648"/>
          <a:ext cx="3000000" cy="3000000"/>
        </p:xfrm>
        <a:graphic>
          <a:graphicData uri="http://schemas.openxmlformats.org/drawingml/2006/table">
            <a:tbl>
              <a:tblPr bandCol="1" bandRow="1">
                <a:noFill/>
                <a:tableStyleId>{A4308053-32F7-4993-9210-CB896251ED47}</a:tableStyleId>
              </a:tblPr>
              <a:tblGrid>
                <a:gridCol w="1551425"/>
                <a:gridCol w="1496400"/>
                <a:gridCol w="1812150"/>
                <a:gridCol w="1992800"/>
              </a:tblGrid>
              <a:tr h="800175">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Discussion Question</a:t>
                      </a:r>
                      <a:endParaRPr b="1" sz="10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Your Claim</a:t>
                      </a:r>
                      <a:br>
                        <a:rPr b="1" lang="en" sz="1000">
                          <a:solidFill>
                            <a:schemeClr val="dk1"/>
                          </a:solidFill>
                          <a:latin typeface="Inter"/>
                          <a:ea typeface="Inter"/>
                          <a:cs typeface="Inter"/>
                          <a:sym typeface="Inter"/>
                        </a:rPr>
                      </a:br>
                      <a:endParaRPr i="1" sz="10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Textual Evidence</a:t>
                      </a:r>
                      <a:endParaRPr b="1" sz="10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(document, author, quotation or paraphrase)</a:t>
                      </a:r>
                      <a:endParaRPr b="1" sz="9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Anticipated Counterclaims</a:t>
                      </a:r>
                      <a:endParaRPr b="1" sz="10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(Why might people disagree with your claim?)</a:t>
                      </a:r>
                      <a:endParaRPr b="1" sz="9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(Write/Answer a minimum of 2 counterclaims in this column).</a:t>
                      </a:r>
                      <a:endParaRPr b="1" sz="9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r>
              <a:tr h="1090700">
                <a:tc>
                  <a:txBody>
                    <a:bodyPr/>
                    <a:lstStyle/>
                    <a:p>
                      <a:pPr indent="0" lvl="0" marL="0" rtl="0" algn="l">
                        <a:spcBef>
                          <a:spcPts val="0"/>
                        </a:spcBef>
                        <a:spcAft>
                          <a:spcPts val="0"/>
                        </a:spcAft>
                        <a:buClr>
                          <a:schemeClr val="dk1"/>
                        </a:buClr>
                        <a:buSzPts val="1100"/>
                        <a:buFont typeface="Arial"/>
                        <a:buNone/>
                      </a:pPr>
                      <a:r>
                        <a:rPr lang="en" sz="1100">
                          <a:latin typeface="Inter"/>
                          <a:ea typeface="Inter"/>
                          <a:cs typeface="Inter"/>
                          <a:sym typeface="Inter"/>
                        </a:rPr>
                        <a:t>What conclusions can be drawn about strategies used by imperial powers to prevent resistance? (Doc E)</a:t>
                      </a:r>
                      <a:endParaRPr sz="11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19050">
                      <a:solidFill>
                        <a:schemeClr val="dk1"/>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Imperial powers used military force, propaganda, and tactics of division to suppress resistance.</a:t>
                      </a:r>
                      <a:endParaRPr b="1" sz="1000">
                        <a:solidFill>
                          <a:schemeClr val="accent1"/>
                        </a:solidFill>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Menelik II’s letter (Doc E) warns against European efforts to divide African nations: </a:t>
                      </a:r>
                      <a:r>
                        <a:rPr b="1" i="1" lang="en" sz="1000">
                          <a:solidFill>
                            <a:schemeClr val="accent1"/>
                          </a:solidFill>
                          <a:latin typeface="Inter"/>
                          <a:ea typeface="Inter"/>
                          <a:cs typeface="Inter"/>
                          <a:sym typeface="Inter"/>
                        </a:rPr>
                        <a:t>“Do not let the Europeans enter between us.”</a:t>
                      </a:r>
                      <a:endParaRPr b="1" sz="1000">
                        <a:solidFill>
                          <a:schemeClr val="accent1"/>
                        </a:solidFill>
                        <a:latin typeface="Inter"/>
                        <a:ea typeface="Inter"/>
                        <a:cs typeface="Inter"/>
                        <a:sym typeface="Inter"/>
                      </a:endParaRPr>
                    </a:p>
                  </a:txBody>
                  <a:tcPr marT="109725" marB="109725" marR="109725" marL="109725">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Some may argue that certain colonized groups benefited from European alliances and protection.</a:t>
                      </a:r>
                      <a:endParaRPr b="1" sz="1000">
                        <a:solidFill>
                          <a:schemeClr val="accent1"/>
                        </a:solidFill>
                        <a:latin typeface="Inter"/>
                        <a:ea typeface="Inter"/>
                        <a:cs typeface="Inter"/>
                        <a:sym typeface="Inter"/>
                      </a:endParaRPr>
                    </a:p>
                  </a:txBody>
                  <a:tcPr marT="114950" marB="114950" marR="116575" marL="116575">
                    <a:lnT cap="flat" cmpd="sng" w="19050">
                      <a:solidFill>
                        <a:schemeClr val="dk1"/>
                      </a:solidFill>
                      <a:prstDash val="solid"/>
                      <a:round/>
                      <a:headEnd len="sm" w="sm" type="none"/>
                      <a:tailEnd len="sm" w="sm" type="none"/>
                    </a:lnT>
                  </a:tcPr>
                </a:tc>
              </a:tr>
              <a:tr h="1540150">
                <a:tc>
                  <a:txBody>
                    <a:bodyPr/>
                    <a:lstStyle/>
                    <a:p>
                      <a:pPr indent="0" lvl="0" marL="0" rtl="0" algn="l">
                        <a:spcBef>
                          <a:spcPts val="0"/>
                        </a:spcBef>
                        <a:spcAft>
                          <a:spcPts val="0"/>
                        </a:spcAft>
                        <a:buClr>
                          <a:schemeClr val="dk1"/>
                        </a:buClr>
                        <a:buSzPts val="1100"/>
                        <a:buFont typeface="Arial"/>
                        <a:buNone/>
                      </a:pPr>
                      <a:r>
                        <a:rPr lang="en" sz="1100">
                          <a:latin typeface="Inter"/>
                          <a:ea typeface="Inter"/>
                          <a:cs typeface="Inter"/>
                          <a:sym typeface="Inter"/>
                        </a:rPr>
                        <a:t>How do the contributions of  women to resistance efforts challenge or confirm your beliefs about gender roles in this period? (Docs F &amp; G)</a:t>
                      </a:r>
                      <a:endParaRPr sz="11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Women played critical roles in resistance efforts, challenging traditional beliefs that warfare and rebellion were solely male domains.</a:t>
                      </a:r>
                      <a:endParaRPr b="1" sz="1000">
                        <a:solidFill>
                          <a:schemeClr val="accent1"/>
                        </a:solidFill>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tcPr>
                </a:tc>
                <a:tc>
                  <a:txBody>
                    <a:bodyPr/>
                    <a:lstStyle/>
                    <a:p>
                      <a:pPr indent="0" lvl="0" marL="0" rtl="0" algn="l">
                        <a:spcBef>
                          <a:spcPts val="0"/>
                        </a:spcBef>
                        <a:spcAft>
                          <a:spcPts val="0"/>
                        </a:spcAft>
                        <a:buNone/>
                      </a:pPr>
                      <a:r>
                        <a:rPr b="1" i="1" lang="en" sz="1000">
                          <a:solidFill>
                            <a:schemeClr val="accent1"/>
                          </a:solidFill>
                          <a:latin typeface="Inter"/>
                          <a:ea typeface="Inter"/>
                          <a:cs typeface="Inter"/>
                          <a:sym typeface="Inter"/>
                        </a:rPr>
                        <a:t>Lin Hei’er</a:t>
                      </a:r>
                      <a:r>
                        <a:rPr b="1" lang="en" sz="1000">
                          <a:solidFill>
                            <a:schemeClr val="accent1"/>
                          </a:solidFill>
                          <a:latin typeface="Inter"/>
                          <a:ea typeface="Inter"/>
                          <a:cs typeface="Inter"/>
                          <a:sym typeface="Inter"/>
                        </a:rPr>
                        <a:t> (Doc F) led the Red Lanterns during the Boxer Rebellion.</a:t>
                      </a:r>
                      <a:endParaRPr b="1" sz="1000">
                        <a:solidFill>
                          <a:schemeClr val="accent1"/>
                        </a:solidFill>
                        <a:latin typeface="Inter"/>
                        <a:ea typeface="Inter"/>
                        <a:cs typeface="Inter"/>
                        <a:sym typeface="Inter"/>
                      </a:endParaRPr>
                    </a:p>
                    <a:p>
                      <a:pPr indent="0" lvl="0" marL="0" rtl="0" algn="l">
                        <a:spcBef>
                          <a:spcPts val="0"/>
                        </a:spcBef>
                        <a:spcAft>
                          <a:spcPts val="0"/>
                        </a:spcAft>
                        <a:buNone/>
                      </a:pPr>
                      <a:r>
                        <a:t/>
                      </a:r>
                      <a:endParaRPr b="1" sz="1000">
                        <a:solidFill>
                          <a:schemeClr val="accent1"/>
                        </a:solidFill>
                        <a:latin typeface="Inter"/>
                        <a:ea typeface="Inter"/>
                        <a:cs typeface="Inter"/>
                        <a:sym typeface="Inter"/>
                      </a:endParaRPr>
                    </a:p>
                    <a:p>
                      <a:pPr indent="0" lvl="0" marL="0" rtl="0" algn="l">
                        <a:spcBef>
                          <a:spcPts val="0"/>
                        </a:spcBef>
                        <a:spcAft>
                          <a:spcPts val="0"/>
                        </a:spcAft>
                        <a:buNone/>
                      </a:pPr>
                      <a:r>
                        <a:rPr b="1" i="1" lang="en" sz="1000">
                          <a:solidFill>
                            <a:schemeClr val="accent1"/>
                          </a:solidFill>
                          <a:latin typeface="Inter"/>
                          <a:ea typeface="Inter"/>
                          <a:cs typeface="Inter"/>
                          <a:sym typeface="Inter"/>
                        </a:rPr>
                        <a:t>Rani Lakshmibai</a:t>
                      </a:r>
                      <a:r>
                        <a:rPr b="1" lang="en" sz="1000">
                          <a:solidFill>
                            <a:schemeClr val="accent1"/>
                          </a:solidFill>
                          <a:latin typeface="Inter"/>
                          <a:ea typeface="Inter"/>
                          <a:cs typeface="Inter"/>
                          <a:sym typeface="Inter"/>
                        </a:rPr>
                        <a:t> (Doc G) became a national symbol in India and showed that women could be military leaders.</a:t>
                      </a:r>
                      <a:endParaRPr b="1" sz="1000">
                        <a:solidFill>
                          <a:schemeClr val="accent1"/>
                        </a:solidFill>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Some might argue that these examples were exceptions and that most resistance movements were still male-dominated.</a:t>
                      </a:r>
                      <a:endParaRPr b="1" sz="1000">
                        <a:solidFill>
                          <a:schemeClr val="accent1"/>
                        </a:solidFill>
                        <a:latin typeface="Inter"/>
                        <a:ea typeface="Inter"/>
                        <a:cs typeface="Inter"/>
                        <a:sym typeface="Inter"/>
                      </a:endParaRPr>
                    </a:p>
                  </a:txBody>
                  <a:tcPr marT="114950" marB="114950" marR="116575" marL="116575"/>
                </a:tc>
              </a:tr>
              <a:tr h="1532625">
                <a:tc>
                  <a:txBody>
                    <a:bodyPr/>
                    <a:lstStyle/>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What reasons were given for rebellion? How do these reasons contradict imperial justifications for control? (Docs E &amp; F)</a:t>
                      </a:r>
                      <a:endParaRPr sz="11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Rebellions were often responses to economic abuse, cultural and political oppression, contradicting European claims that colonization was beneficial.</a:t>
                      </a:r>
                      <a:endParaRPr b="1" sz="1000">
                        <a:solidFill>
                          <a:schemeClr val="accent1"/>
                        </a:solidFill>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tcPr>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Menelik II (Doc E) warns about Europeans, proving that imperialists were seen as invaders.</a:t>
                      </a:r>
                      <a:endParaRPr b="1" sz="1000">
                        <a:solidFill>
                          <a:schemeClr val="accent1"/>
                        </a:solidFill>
                        <a:latin typeface="Inter"/>
                        <a:ea typeface="Inter"/>
                        <a:cs typeface="Inter"/>
                        <a:sym typeface="Inter"/>
                      </a:endParaRPr>
                    </a:p>
                    <a:p>
                      <a:pPr indent="0" lvl="0" marL="0" rtl="0" algn="l">
                        <a:spcBef>
                          <a:spcPts val="0"/>
                        </a:spcBef>
                        <a:spcAft>
                          <a:spcPts val="0"/>
                        </a:spcAft>
                        <a:buNone/>
                      </a:pPr>
                      <a:r>
                        <a:t/>
                      </a:r>
                      <a:endParaRPr b="1" sz="1000">
                        <a:solidFill>
                          <a:schemeClr val="accent1"/>
                        </a:solidFill>
                        <a:latin typeface="Inter"/>
                        <a:ea typeface="Inter"/>
                        <a:cs typeface="Inter"/>
                        <a:sym typeface="Inter"/>
                      </a:endParaRPr>
                    </a:p>
                    <a:p>
                      <a:pPr indent="0" lvl="0" marL="0" rtl="0" algn="l">
                        <a:spcBef>
                          <a:spcPts val="0"/>
                        </a:spcBef>
                        <a:spcAft>
                          <a:spcPts val="0"/>
                        </a:spcAft>
                        <a:buNone/>
                      </a:pPr>
                      <a:r>
                        <a:rPr b="1" lang="en" sz="1000">
                          <a:solidFill>
                            <a:schemeClr val="accent1"/>
                          </a:solidFill>
                          <a:latin typeface="Inter"/>
                          <a:ea typeface="Inter"/>
                          <a:cs typeface="Inter"/>
                          <a:sym typeface="Inter"/>
                        </a:rPr>
                        <a:t>The Red Lanterns (Doc F) fought against the destruction of their cultural and political autonomy.</a:t>
                      </a:r>
                      <a:endParaRPr b="1" sz="1000">
                        <a:solidFill>
                          <a:schemeClr val="accent1"/>
                        </a:solidFill>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Others could claim that economic investments in infrastructure ultimately helped colonized regions.</a:t>
                      </a:r>
                      <a:endParaRPr b="1" sz="1000">
                        <a:solidFill>
                          <a:schemeClr val="accent1"/>
                        </a:solidFill>
                        <a:latin typeface="Inter"/>
                        <a:ea typeface="Inter"/>
                        <a:cs typeface="Inter"/>
                        <a:sym typeface="Inter"/>
                      </a:endParaRPr>
                    </a:p>
                  </a:txBody>
                  <a:tcPr marT="114950" marB="114950" marR="116575" marL="11657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8" name="Shape 68"/>
        <p:cNvGrpSpPr/>
        <p:nvPr/>
      </p:nvGrpSpPr>
      <p:grpSpPr>
        <a:xfrm>
          <a:off x="0" y="0"/>
          <a:ext cx="0" cy="0"/>
          <a:chOff x="0" y="0"/>
          <a:chExt cx="0" cy="0"/>
        </a:xfrm>
      </p:grpSpPr>
      <p:pic>
        <p:nvPicPr>
          <p:cNvPr id="69" name="Google Shape;69;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0" name="Google Shape;70;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1" name="Google Shape;71;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2" name="Google Shape;72;p14"/>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Socratic Seminar Prep Graphic Organizer</a:t>
            </a:r>
            <a:endParaRPr sz="16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Imperialism &amp; Resistance</a:t>
            </a:r>
            <a:endParaRPr sz="1800">
              <a:latin typeface="Plus Jakarta Sans Medium"/>
              <a:ea typeface="Plus Jakarta Sans Medium"/>
              <a:cs typeface="Plus Jakarta Sans Medium"/>
              <a:sym typeface="Plus Jakarta Sans Medium"/>
            </a:endParaRPr>
          </a:p>
        </p:txBody>
      </p:sp>
      <p:sp>
        <p:nvSpPr>
          <p:cNvPr id="73" name="Google Shape;73;p14"/>
          <p:cNvSpPr txBox="1"/>
          <p:nvPr/>
        </p:nvSpPr>
        <p:spPr>
          <a:xfrm>
            <a:off x="1273207" y="1017779"/>
            <a:ext cx="5226000" cy="403200"/>
          </a:xfrm>
          <a:prstGeom prst="rect">
            <a:avLst/>
          </a:prstGeom>
          <a:noFill/>
          <a:ln cap="flat" cmpd="sng" w="19050">
            <a:solidFill>
              <a:srgbClr val="CCCCCC"/>
            </a:solidFill>
            <a:prstDash val="solid"/>
            <a:round/>
            <a:headEnd len="sm" w="sm" type="none"/>
            <a:tailEnd len="sm" w="sm" type="none"/>
          </a:ln>
        </p:spPr>
        <p:txBody>
          <a:bodyPr anchorCtr="0" anchor="t" bIns="109725" lIns="109725" spcFirstLastPara="1" rIns="109725" wrap="square" tIns="91425">
            <a:spAutoFit/>
          </a:bodyPr>
          <a:lstStyle/>
          <a:p>
            <a:pPr indent="0" lvl="0" marL="0" rtl="0" algn="ctr">
              <a:spcBef>
                <a:spcPts val="0"/>
              </a:spcBef>
              <a:spcAft>
                <a:spcPts val="0"/>
              </a:spcAft>
              <a:buNone/>
            </a:pPr>
            <a:r>
              <a:rPr lang="en" sz="1300">
                <a:latin typeface="Inter"/>
                <a:ea typeface="Inter"/>
                <a:cs typeface="Inter"/>
                <a:sym typeface="Inter"/>
              </a:rPr>
              <a:t>Group 2 Questions (To Be Completed by </a:t>
            </a:r>
            <a:r>
              <a:rPr b="1" lang="en" sz="1300">
                <a:latin typeface="Inter"/>
                <a:ea typeface="Inter"/>
                <a:cs typeface="Inter"/>
                <a:sym typeface="Inter"/>
              </a:rPr>
              <a:t>All Students</a:t>
            </a:r>
            <a:r>
              <a:rPr lang="en" sz="1300">
                <a:latin typeface="Inter"/>
                <a:ea typeface="Inter"/>
                <a:cs typeface="Inter"/>
                <a:sym typeface="Inter"/>
              </a:rPr>
              <a:t>)</a:t>
            </a:r>
            <a:endParaRPr sz="1300">
              <a:latin typeface="Inter"/>
              <a:ea typeface="Inter"/>
              <a:cs typeface="Inter"/>
              <a:sym typeface="Inter"/>
            </a:endParaRPr>
          </a:p>
        </p:txBody>
      </p:sp>
      <p:graphicFrame>
        <p:nvGraphicFramePr>
          <p:cNvPr id="74" name="Google Shape;74;p14"/>
          <p:cNvGraphicFramePr/>
          <p:nvPr/>
        </p:nvGraphicFramePr>
        <p:xfrm>
          <a:off x="466350" y="7267125"/>
          <a:ext cx="3000000" cy="3000000"/>
        </p:xfrm>
        <a:graphic>
          <a:graphicData uri="http://schemas.openxmlformats.org/drawingml/2006/table">
            <a:tbl>
              <a:tblPr>
                <a:noFill/>
                <a:tableStyleId>{931CF532-EC65-443E-95EF-4B422A65FD17}</a:tableStyleId>
              </a:tblPr>
              <a:tblGrid>
                <a:gridCol w="513050"/>
                <a:gridCol w="6324900"/>
              </a:tblGrid>
              <a:tr h="1911875">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R cap="flat" cmpd="sng" w="9525">
                      <a:solidFill>
                        <a:srgbClr val="9E9E9E">
                          <a:alpha val="0"/>
                        </a:srgbClr>
                      </a:solidFill>
                      <a:prstDash val="solid"/>
                      <a:round/>
                      <a:headEnd len="sm" w="sm" type="none"/>
                      <a:tailEnd len="sm" w="sm" type="none"/>
                    </a:lnR>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To what extent did economic interests, political ambitions, and cultural ideologies drive imperialism and shape the resistance movements it provoked?</a:t>
                      </a:r>
                      <a:r>
                        <a:rPr lang="en" sz="1200">
                          <a:solidFill>
                            <a:schemeClr val="dk1"/>
                          </a:solidFill>
                          <a:latin typeface="Inter"/>
                          <a:ea typeface="Inter"/>
                          <a:cs typeface="Inter"/>
                          <a:sym typeface="Inter"/>
                        </a:rPr>
                        <a:t> (</a:t>
                      </a:r>
                      <a:r>
                        <a:rPr b="1" lang="en" sz="1200">
                          <a:solidFill>
                            <a:schemeClr val="dk1"/>
                          </a:solidFill>
                          <a:latin typeface="Inter"/>
                          <a:ea typeface="Inter"/>
                          <a:cs typeface="Inter"/>
                          <a:sym typeface="Inter"/>
                        </a:rPr>
                        <a:t>Both groups</a:t>
                      </a:r>
                      <a:r>
                        <a:rPr lang="en" sz="1200">
                          <a:solidFill>
                            <a:schemeClr val="dk1"/>
                          </a:solidFill>
                          <a:latin typeface="Inter"/>
                          <a:ea typeface="Inter"/>
                          <a:cs typeface="Inter"/>
                          <a:sym typeface="Inter"/>
                        </a:rPr>
                        <a:t> will answer this question during the seminar).</a:t>
                      </a:r>
                      <a:endParaRPr sz="1200"/>
                    </a:p>
                  </a:txBody>
                  <a:tcPr marT="91425" marB="91425" marR="91425" marL="91425">
                    <a:lnL cap="flat" cmpd="sng" w="9525">
                      <a:solidFill>
                        <a:srgbClr val="9E9E9E">
                          <a:alpha val="0"/>
                        </a:srgbClr>
                      </a:solidFill>
                      <a:prstDash val="solid"/>
                      <a:round/>
                      <a:headEnd len="sm" w="sm" type="none"/>
                      <a:tailEnd len="sm" w="sm" type="none"/>
                    </a:lnL>
                  </a:tcPr>
                </a:tc>
              </a:tr>
            </a:tbl>
          </a:graphicData>
        </a:graphic>
      </p:graphicFrame>
      <p:pic>
        <p:nvPicPr>
          <p:cNvPr id="75" name="Google Shape;75;p14"/>
          <p:cNvPicPr preferRelativeResize="0"/>
          <p:nvPr/>
        </p:nvPicPr>
        <p:blipFill>
          <a:blip r:embed="rId4">
            <a:alphaModFix/>
          </a:blip>
          <a:stretch>
            <a:fillRect/>
          </a:stretch>
        </p:blipFill>
        <p:spPr>
          <a:xfrm>
            <a:off x="510900" y="7343325"/>
            <a:ext cx="508550" cy="508550"/>
          </a:xfrm>
          <a:prstGeom prst="rect">
            <a:avLst/>
          </a:prstGeom>
          <a:noFill/>
          <a:ln>
            <a:noFill/>
          </a:ln>
        </p:spPr>
      </p:pic>
      <p:graphicFrame>
        <p:nvGraphicFramePr>
          <p:cNvPr id="76" name="Google Shape;76;p14"/>
          <p:cNvGraphicFramePr/>
          <p:nvPr/>
        </p:nvGraphicFramePr>
        <p:xfrm>
          <a:off x="459865" y="1560648"/>
          <a:ext cx="3000000" cy="3000000"/>
        </p:xfrm>
        <a:graphic>
          <a:graphicData uri="http://schemas.openxmlformats.org/drawingml/2006/table">
            <a:tbl>
              <a:tblPr bandCol="1" bandRow="1">
                <a:noFill/>
                <a:tableStyleId>{A4308053-32F7-4993-9210-CB896251ED47}</a:tableStyleId>
              </a:tblPr>
              <a:tblGrid>
                <a:gridCol w="1551425"/>
                <a:gridCol w="1496400"/>
                <a:gridCol w="1812150"/>
                <a:gridCol w="1992800"/>
              </a:tblGrid>
              <a:tr h="994250">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Discussion Question</a:t>
                      </a:r>
                      <a:endParaRPr b="1" sz="10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Your Claim</a:t>
                      </a:r>
                      <a:br>
                        <a:rPr b="1" lang="en" sz="1000">
                          <a:solidFill>
                            <a:schemeClr val="dk1"/>
                          </a:solidFill>
                          <a:latin typeface="Inter"/>
                          <a:ea typeface="Inter"/>
                          <a:cs typeface="Inter"/>
                          <a:sym typeface="Inter"/>
                        </a:rPr>
                      </a:br>
                      <a:endParaRPr i="1" sz="10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Textual Evidence</a:t>
                      </a:r>
                      <a:endParaRPr b="1" sz="10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(document, author, quotation or paraphrase)</a:t>
                      </a:r>
                      <a:endParaRPr b="1" sz="9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Anticipated Counterclaims</a:t>
                      </a:r>
                      <a:endParaRPr b="1" sz="10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(Why might people disagree with your claim?)</a:t>
                      </a:r>
                      <a:endParaRPr b="1" sz="9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(Write/Answer a minimum of 2 counterclaims in this column).</a:t>
                      </a:r>
                      <a:endParaRPr b="1" sz="9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r>
              <a:tr h="764750">
                <a:tc>
                  <a:txBody>
                    <a:bodyPr/>
                    <a:lstStyle/>
                    <a:p>
                      <a:pPr indent="0" lvl="0" marL="0" rtl="0" algn="l">
                        <a:spcBef>
                          <a:spcPts val="0"/>
                        </a:spcBef>
                        <a:spcAft>
                          <a:spcPts val="0"/>
                        </a:spcAft>
                        <a:buClr>
                          <a:schemeClr val="dk1"/>
                        </a:buClr>
                        <a:buSzPts val="1100"/>
                        <a:buFont typeface="Arial"/>
                        <a:buNone/>
                      </a:pPr>
                      <a:r>
                        <a:rPr lang="en" sz="1100">
                          <a:latin typeface="Inter"/>
                          <a:ea typeface="Inter"/>
                          <a:cs typeface="Inter"/>
                          <a:sym typeface="Inter"/>
                        </a:rPr>
                        <a:t>What conclusions can be drawn about strategies used by imperial powers to prevent resistance? (Doc E)</a:t>
                      </a:r>
                      <a:endParaRPr sz="11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19050">
                      <a:solidFill>
                        <a:schemeClr val="dk1"/>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lnT cap="flat" cmpd="sng" w="19050">
                      <a:solidFill>
                        <a:schemeClr val="dk1"/>
                      </a:solidFill>
                      <a:prstDash val="solid"/>
                      <a:round/>
                      <a:headEnd len="sm" w="sm" type="none"/>
                      <a:tailEnd len="sm" w="sm" type="none"/>
                    </a:lnT>
                  </a:tcPr>
                </a:tc>
              </a:tr>
              <a:tr h="1233650">
                <a:tc>
                  <a:txBody>
                    <a:bodyPr/>
                    <a:lstStyle/>
                    <a:p>
                      <a:pPr indent="0" lvl="0" marL="0" rtl="0" algn="l">
                        <a:spcBef>
                          <a:spcPts val="0"/>
                        </a:spcBef>
                        <a:spcAft>
                          <a:spcPts val="0"/>
                        </a:spcAft>
                        <a:buClr>
                          <a:schemeClr val="dk1"/>
                        </a:buClr>
                        <a:buSzPts val="1100"/>
                        <a:buFont typeface="Arial"/>
                        <a:buNone/>
                      </a:pPr>
                      <a:r>
                        <a:rPr lang="en" sz="1100">
                          <a:latin typeface="Inter"/>
                          <a:ea typeface="Inter"/>
                          <a:cs typeface="Inter"/>
                          <a:sym typeface="Inter"/>
                        </a:rPr>
                        <a:t>How do the contributions of  women to resistance efforts challenge or confirm your beliefs about gender roles in this period? (Docs F &amp; G)</a:t>
                      </a:r>
                      <a:endParaRPr sz="11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tc>
              </a:tr>
              <a:tr h="1019325">
                <a:tc>
                  <a:txBody>
                    <a:bodyPr/>
                    <a:lstStyle/>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What reasons were given for rebellion? How do these reasons contradict imperial justifications for control? (Docs E &amp; F)</a:t>
                      </a:r>
                      <a:endParaRPr sz="11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0" name="Shape 80"/>
        <p:cNvGrpSpPr/>
        <p:nvPr/>
      </p:nvGrpSpPr>
      <p:grpSpPr>
        <a:xfrm>
          <a:off x="0" y="0"/>
          <a:ext cx="0" cy="0"/>
          <a:chOff x="0" y="0"/>
          <a:chExt cx="0" cy="0"/>
        </a:xfrm>
      </p:grpSpPr>
      <p:pic>
        <p:nvPicPr>
          <p:cNvPr id="81" name="Google Shape;81;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2" name="Google Shape;82;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3" name="Google Shape;83;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4" name="Google Shape;84;p15"/>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Documents</a:t>
            </a:r>
            <a:endParaRPr sz="16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Imperialism &amp; Resistance</a:t>
            </a:r>
            <a:endParaRPr sz="1800">
              <a:latin typeface="Plus Jakarta Sans Medium"/>
              <a:ea typeface="Plus Jakarta Sans Medium"/>
              <a:cs typeface="Plus Jakarta Sans Medium"/>
              <a:sym typeface="Plus Jakarta Sans Medium"/>
            </a:endParaRPr>
          </a:p>
        </p:txBody>
      </p:sp>
      <p:graphicFrame>
        <p:nvGraphicFramePr>
          <p:cNvPr id="85" name="Google Shape;85;p15"/>
          <p:cNvGraphicFramePr/>
          <p:nvPr/>
        </p:nvGraphicFramePr>
        <p:xfrm>
          <a:off x="434400" y="1348075"/>
          <a:ext cx="3000000" cy="3000000"/>
        </p:xfrm>
        <a:graphic>
          <a:graphicData uri="http://schemas.openxmlformats.org/drawingml/2006/table">
            <a:tbl>
              <a:tblPr>
                <a:noFill/>
                <a:tableStyleId>{B380997B-FD18-43BC-99A1-DE8E9510598D}</a:tableStyleId>
              </a:tblPr>
              <a:tblGrid>
                <a:gridCol w="3429000"/>
                <a:gridCol w="3429000"/>
              </a:tblGrid>
              <a:tr h="695650">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Text Source: Rudyard Kipling, “White Man’s Burden,” </a:t>
                      </a:r>
                      <a:r>
                        <a:rPr i="1" lang="en" sz="1200">
                          <a:solidFill>
                            <a:schemeClr val="dk1"/>
                          </a:solidFill>
                          <a:latin typeface="Halant"/>
                          <a:ea typeface="Halant"/>
                          <a:cs typeface="Halant"/>
                          <a:sym typeface="Halant"/>
                        </a:rPr>
                        <a:t>McClure’s Magazine</a:t>
                      </a:r>
                      <a:r>
                        <a:rPr lang="en" sz="1200">
                          <a:solidFill>
                            <a:schemeClr val="dk1"/>
                          </a:solidFill>
                          <a:latin typeface="Halant"/>
                          <a:ea typeface="Halant"/>
                          <a:cs typeface="Halant"/>
                          <a:sym typeface="Halant"/>
                        </a:rPr>
                        <a:t>, February 1899.</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Image </a:t>
                      </a:r>
                      <a:r>
                        <a:rPr lang="en" sz="1200">
                          <a:solidFill>
                            <a:schemeClr val="dk1"/>
                          </a:solidFill>
                          <a:latin typeface="Halant"/>
                          <a:ea typeface="Halant"/>
                          <a:cs typeface="Halant"/>
                          <a:sym typeface="Halant"/>
                        </a:rPr>
                        <a:t>Source: Victor Gillam, “White Man’s Burden,” </a:t>
                      </a:r>
                      <a:r>
                        <a:rPr i="1" lang="en" sz="1200">
                          <a:solidFill>
                            <a:schemeClr val="dk1"/>
                          </a:solidFill>
                          <a:latin typeface="Halant"/>
                          <a:ea typeface="Halant"/>
                          <a:cs typeface="Halant"/>
                          <a:sym typeface="Halant"/>
                        </a:rPr>
                        <a:t>Judge</a:t>
                      </a:r>
                      <a:r>
                        <a:rPr lang="en" sz="1200">
                          <a:solidFill>
                            <a:schemeClr val="dk1"/>
                          </a:solidFill>
                          <a:latin typeface="Halant"/>
                          <a:ea typeface="Halant"/>
                          <a:cs typeface="Halant"/>
                          <a:sym typeface="Halant"/>
                        </a:rPr>
                        <a:t> Magazine, April 1, 1899.</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Born in India and having visited South Africa in 1898, Rudyard Kipling was a famous British author and poet who praised the British empire.</a:t>
                      </a:r>
                      <a:endParaRPr sz="1200">
                        <a:solidFill>
                          <a:schemeClr val="dk1"/>
                        </a:solidFill>
                        <a:latin typeface="Halant"/>
                        <a:ea typeface="Halant"/>
                        <a:cs typeface="Halant"/>
                        <a:sym typeface="Halant"/>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2030575">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Take up the White Man’s burden—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Send forth the best ye breed—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Go send your sons to exile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serve your captives' need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wait in heavy harness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 fluttered folk and wild—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Your new-caught, sullen peoples,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Half devil and half child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Take up the White Man’s burden…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1132600">
                <a:tc gridSpan="2">
                  <a:txBody>
                    <a:bodyPr/>
                    <a:lstStyle/>
                    <a:p>
                      <a:pPr indent="0" lvl="0" marL="0" rtl="0" algn="l">
                        <a:spcBef>
                          <a:spcPts val="0"/>
                        </a:spcBef>
                        <a:spcAft>
                          <a:spcPts val="0"/>
                        </a:spcAft>
                        <a:buNone/>
                      </a:pPr>
                      <a:r>
                        <a:rPr lang="en" sz="1000">
                          <a:solidFill>
                            <a:schemeClr val="dk1"/>
                          </a:solidFill>
                          <a:latin typeface="Inter"/>
                          <a:ea typeface="Inter"/>
                          <a:cs typeface="Inter"/>
                          <a:sym typeface="Inter"/>
                        </a:rPr>
                        <a:t>Description of Cartoon: The top of the mountain is labeled “Civilization.” Many rocks under it are labeled, starting at the bottom: “Barbarism,” “Oppression,” “Superstition,” “Ignorance,” “Brutality,” “Vice,” “Cannibalism,” “Slavery,” etc. Uncle Sam, the personification of the United States, is carrying 4 caricatured men (a 5th man is barely visible and not labeled), labeled: “Philippines,” “Puerto Rico,” “Cuba,” and “Hawaii.” John Bull, the personification of Great Britain, is carrying 5 caricatured men, labeled: “Zulu,” “Sudan,” “China,” “India,” and “Egypt.</a:t>
                      </a:r>
                      <a:endParaRPr sz="12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r>
            </a:tbl>
          </a:graphicData>
        </a:graphic>
      </p:graphicFrame>
      <p:sp>
        <p:nvSpPr>
          <p:cNvPr id="86" name="Google Shape;86;p15"/>
          <p:cNvSpPr txBox="1"/>
          <p:nvPr/>
        </p:nvSpPr>
        <p:spPr>
          <a:xfrm>
            <a:off x="2966300" y="921238"/>
            <a:ext cx="1839900" cy="307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900">
                <a:solidFill>
                  <a:schemeClr val="dk1"/>
                </a:solidFill>
                <a:latin typeface="Halant"/>
                <a:ea typeface="Halant"/>
                <a:cs typeface="Halant"/>
                <a:sym typeface="Halant"/>
              </a:rPr>
              <a:t>Document A</a:t>
            </a:r>
            <a:endParaRPr b="1" sz="1900">
              <a:solidFill>
                <a:schemeClr val="dk1"/>
              </a:solidFill>
              <a:latin typeface="Halant"/>
              <a:ea typeface="Halant"/>
              <a:cs typeface="Halant"/>
              <a:sym typeface="Halant"/>
            </a:endParaRPr>
          </a:p>
        </p:txBody>
      </p:sp>
      <p:pic>
        <p:nvPicPr>
          <p:cNvPr id="87" name="Google Shape;87;p15"/>
          <p:cNvPicPr preferRelativeResize="0"/>
          <p:nvPr/>
        </p:nvPicPr>
        <p:blipFill>
          <a:blip r:embed="rId4">
            <a:alphaModFix/>
          </a:blip>
          <a:stretch>
            <a:fillRect/>
          </a:stretch>
        </p:blipFill>
        <p:spPr>
          <a:xfrm>
            <a:off x="1217925" y="4284375"/>
            <a:ext cx="5290950" cy="36968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1" name="Shape 91"/>
        <p:cNvGrpSpPr/>
        <p:nvPr/>
      </p:nvGrpSpPr>
      <p:grpSpPr>
        <a:xfrm>
          <a:off x="0" y="0"/>
          <a:ext cx="0" cy="0"/>
          <a:chOff x="0" y="0"/>
          <a:chExt cx="0" cy="0"/>
        </a:xfrm>
      </p:grpSpPr>
      <p:pic>
        <p:nvPicPr>
          <p:cNvPr id="92" name="Google Shape;92;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3" name="Google Shape;93;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4" name="Google Shape;94;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5" name="Google Shape;95;p16"/>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Documents</a:t>
            </a:r>
            <a:endParaRPr sz="1600">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Imperialism &amp; Resistance</a:t>
            </a:r>
            <a:endParaRPr sz="1800">
              <a:latin typeface="Plus Jakarta Sans Medium"/>
              <a:ea typeface="Plus Jakarta Sans Medium"/>
              <a:cs typeface="Plus Jakarta Sans Medium"/>
              <a:sym typeface="Plus Jakarta Sans Medium"/>
            </a:endParaRPr>
          </a:p>
        </p:txBody>
      </p:sp>
      <p:graphicFrame>
        <p:nvGraphicFramePr>
          <p:cNvPr id="96" name="Google Shape;96;p16"/>
          <p:cNvGraphicFramePr/>
          <p:nvPr/>
        </p:nvGraphicFramePr>
        <p:xfrm>
          <a:off x="434400" y="1348075"/>
          <a:ext cx="3000000" cy="3000000"/>
        </p:xfrm>
        <a:graphic>
          <a:graphicData uri="http://schemas.openxmlformats.org/drawingml/2006/table">
            <a:tbl>
              <a:tblPr>
                <a:noFill/>
                <a:tableStyleId>{B380997B-FD18-43BC-99A1-DE8E9510598D}</a:tableStyleId>
              </a:tblPr>
              <a:tblGrid>
                <a:gridCol w="3429000"/>
                <a:gridCol w="3429000"/>
              </a:tblGrid>
              <a:tr h="843650">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F. D. Lugard, </a:t>
                      </a:r>
                      <a:r>
                        <a:rPr i="1" lang="en" sz="1200">
                          <a:solidFill>
                            <a:schemeClr val="dk1"/>
                          </a:solidFill>
                          <a:latin typeface="Halant"/>
                          <a:ea typeface="Halant"/>
                          <a:cs typeface="Halant"/>
                          <a:sym typeface="Halant"/>
                        </a:rPr>
                        <a:t>The Rise of Our East African Empire</a:t>
                      </a:r>
                      <a:r>
                        <a:rPr lang="en" sz="1200">
                          <a:solidFill>
                            <a:schemeClr val="dk1"/>
                          </a:solidFill>
                          <a:latin typeface="Halant"/>
                          <a:ea typeface="Halant"/>
                          <a:cs typeface="Halant"/>
                          <a:sym typeface="Halant"/>
                        </a:rPr>
                        <a:t>, 1893.</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Work Sans"/>
                        <a:ea typeface="Work Sans"/>
                        <a:cs typeface="Work Sans"/>
                        <a:sym typeface="Work Sans"/>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F.D. Lugard was a British explorer and diplomat who later served as the governor of the British colony of Nigeria from 1912-1919.</a:t>
                      </a:r>
                      <a:endParaRPr sz="1200">
                        <a:latin typeface="Halant"/>
                        <a:ea typeface="Halant"/>
                        <a:cs typeface="Halant"/>
                        <a:sym typeface="Halant"/>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132900">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It is sufficient to reiterate here that, as long as our policy is one of free trade, we are compelled to seek new markets… It is inherent in a great colonial and commercial empire like ours that we go forward or go backward. To allow other nations to develop new fields, and to refuse to do so ourselves, is to go backward; and this is the more deplorable, seeing that we have proved ourselves notably capable of dealing with native races and of developing new countries at a less expense than other nations.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One word as regards missionaries themselves. The essential point in dealing with Africans is to establish a respect for the European… If he [the European] shows by his surroundings, by his assumption of superiority, that he is far above the native, he will be respected, and his influence will be proportionate to the superiority he assumes and bears out by his higher accomplishments and mode of life… The whole influence of the European in Africa is gained by this assertion of a superiority which commands the respect and excites the emulation of the savage… To maintain it a missionary must, above all things, be a gentleman; for no one is more quick to recognize a real gentleman than the African savage… His dwelling house should be as superior to those of the natives as he is himself superior to them… </a:t>
                      </a:r>
                      <a:endParaRPr sz="12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r>
            </a:tbl>
          </a:graphicData>
        </a:graphic>
      </p:graphicFrame>
      <p:sp>
        <p:nvSpPr>
          <p:cNvPr id="97" name="Google Shape;97;p16"/>
          <p:cNvSpPr txBox="1"/>
          <p:nvPr/>
        </p:nvSpPr>
        <p:spPr>
          <a:xfrm>
            <a:off x="2966300" y="921238"/>
            <a:ext cx="1839900" cy="307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900">
                <a:solidFill>
                  <a:schemeClr val="dk1"/>
                </a:solidFill>
                <a:latin typeface="Halant"/>
                <a:ea typeface="Halant"/>
                <a:cs typeface="Halant"/>
                <a:sym typeface="Halant"/>
              </a:rPr>
              <a:t>Document B</a:t>
            </a:r>
            <a:endParaRPr b="1" sz="1900">
              <a:solidFill>
                <a:schemeClr val="dk1"/>
              </a:solidFill>
              <a:latin typeface="Halant"/>
              <a:ea typeface="Halant"/>
              <a:cs typeface="Halant"/>
              <a:sym typeface="Halant"/>
            </a:endParaRPr>
          </a:p>
        </p:txBody>
      </p:sp>
      <p:graphicFrame>
        <p:nvGraphicFramePr>
          <p:cNvPr id="98" name="Google Shape;98;p16"/>
          <p:cNvGraphicFramePr/>
          <p:nvPr/>
        </p:nvGraphicFramePr>
        <p:xfrm>
          <a:off x="434400" y="5767675"/>
          <a:ext cx="3000000" cy="3000000"/>
        </p:xfrm>
        <a:graphic>
          <a:graphicData uri="http://schemas.openxmlformats.org/drawingml/2006/table">
            <a:tbl>
              <a:tblPr>
                <a:noFill/>
                <a:tableStyleId>{B380997B-FD18-43BC-99A1-DE8E9510598D}</a:tableStyleId>
              </a:tblPr>
              <a:tblGrid>
                <a:gridCol w="3429000"/>
                <a:gridCol w="3429000"/>
              </a:tblGrid>
              <a:tr h="646350">
                <a:tc gridSpan="2">
                  <a:txBody>
                    <a:bodyPr/>
                    <a:lstStyle/>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Prince Leopold, “Letter to Henri Alexis Brialmont,” 1861.</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t/>
                      </a:r>
                      <a:endParaRPr sz="1000">
                        <a:solidFill>
                          <a:schemeClr val="dk1"/>
                        </a:solidFill>
                        <a:latin typeface="Work Sans"/>
                        <a:ea typeface="Work Sans"/>
                        <a:cs typeface="Work Sans"/>
                        <a:sym typeface="Work Sans"/>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Although a prince when he wrote this letter to Brialmont, a Belgian military leader, Leopold would become King Leopold II in 1865 when his father died.</a:t>
                      </a:r>
                      <a:endParaRPr sz="1200">
                        <a:solidFill>
                          <a:schemeClr val="dk1"/>
                        </a:solidFill>
                        <a:latin typeface="Halant"/>
                        <a:ea typeface="Halant"/>
                        <a:cs typeface="Halant"/>
                        <a:sym typeface="Halant"/>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2146525">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Surrounded by the sea, Holland, Prussia and France, our frontiers can never be extended in Europe… But the universe lies in front of us; steam and electricity have made distances disappear, all the unappropriated lands on the surface of the globe may become the field of our operations and of our successes… Since history teaches that colonies are useful, that they play a great part in that which makes up the power and prosperity of states, let us strive to get one in our turn…  let us see where there are unoccupied lands… where are to be found peoples to civilize, to lead to progress in every sense, meanwhile assuring ourselves… the opportunity to prove to the world that Belgians also are an imperial people capable of dominating and enlightening others.</a:t>
                      </a:r>
                      <a:endParaRPr sz="12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r>
            </a:tbl>
          </a:graphicData>
        </a:graphic>
      </p:graphicFrame>
      <p:sp>
        <p:nvSpPr>
          <p:cNvPr id="99" name="Google Shape;99;p16"/>
          <p:cNvSpPr txBox="1"/>
          <p:nvPr/>
        </p:nvSpPr>
        <p:spPr>
          <a:xfrm>
            <a:off x="2966300" y="5340838"/>
            <a:ext cx="1839900" cy="307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900">
                <a:solidFill>
                  <a:schemeClr val="dk1"/>
                </a:solidFill>
                <a:latin typeface="Halant"/>
                <a:ea typeface="Halant"/>
                <a:cs typeface="Halant"/>
                <a:sym typeface="Halant"/>
              </a:rPr>
              <a:t>Document C</a:t>
            </a:r>
            <a:endParaRPr b="1" sz="1900">
              <a:solidFill>
                <a:schemeClr val="dk1"/>
              </a:solidFill>
              <a:latin typeface="Halant"/>
              <a:ea typeface="Halant"/>
              <a:cs typeface="Halant"/>
              <a:sym typeface="Halan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3" name="Shape 103"/>
        <p:cNvGrpSpPr/>
        <p:nvPr/>
      </p:nvGrpSpPr>
      <p:grpSpPr>
        <a:xfrm>
          <a:off x="0" y="0"/>
          <a:ext cx="0" cy="0"/>
          <a:chOff x="0" y="0"/>
          <a:chExt cx="0" cy="0"/>
        </a:xfrm>
      </p:grpSpPr>
      <p:pic>
        <p:nvPicPr>
          <p:cNvPr id="104" name="Google Shape;104;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5" name="Google Shape;105;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6" name="Google Shape;106;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7" name="Google Shape;107;p17"/>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Documents</a:t>
            </a:r>
            <a:endParaRPr sz="1600">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Imperialism &amp; Resistance</a:t>
            </a:r>
            <a:endParaRPr sz="1800">
              <a:latin typeface="Plus Jakarta Sans Medium"/>
              <a:ea typeface="Plus Jakarta Sans Medium"/>
              <a:cs typeface="Plus Jakarta Sans Medium"/>
              <a:sym typeface="Plus Jakarta Sans Medium"/>
            </a:endParaRPr>
          </a:p>
        </p:txBody>
      </p:sp>
      <p:graphicFrame>
        <p:nvGraphicFramePr>
          <p:cNvPr id="108" name="Google Shape;108;p17"/>
          <p:cNvGraphicFramePr/>
          <p:nvPr/>
        </p:nvGraphicFramePr>
        <p:xfrm>
          <a:off x="434400" y="1348075"/>
          <a:ext cx="3000000" cy="3000000"/>
        </p:xfrm>
        <a:graphic>
          <a:graphicData uri="http://schemas.openxmlformats.org/drawingml/2006/table">
            <a:tbl>
              <a:tblPr>
                <a:noFill/>
                <a:tableStyleId>{B380997B-FD18-43BC-99A1-DE8E9510598D}</a:tableStyleId>
              </a:tblPr>
              <a:tblGrid>
                <a:gridCol w="3429000"/>
                <a:gridCol w="3429000"/>
              </a:tblGrid>
              <a:tr h="515175">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Yi Wei, “Japanese Colonial Ideology in Korea,” published in The Yale Review of International Studies: Yale’s Undergraduate Global Affairs Journal, October 15, 2019.</a:t>
                      </a:r>
                      <a:endParaRPr sz="1200">
                        <a:latin typeface="Halant"/>
                        <a:ea typeface="Halant"/>
                        <a:cs typeface="Halant"/>
                        <a:sym typeface="Halant"/>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2760175">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Before the annexation of 1910, the Japanese epistemic community produced a profuse collection of writings on the Korean body. Japanese ethnographers portrayed Japanese and Koreans as peoples of the same race, with the former being more advanced in terms of civilization. On the one hand, Japanese ethnographers argued that Japanese and Koreans “possessed considerable physiognomic, linguistic, and cultural similarities.” On the other hand, Japanese ethnographers quickly insinuated differences between the two peoples. They branded Koreans as ignorant, lazy, and incapable of initiating progress. This simultaneous similarity in race and differences in dispositions and stages of development validated Japan’s role in leading Korea in civilizational and cultural development….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Furthermore, in the precolonial period, sanitization dominated Japan’s discourse on Korea. Japanese scholars characterized Koreans as filthy, and some even branded Seoul, the capital city, as the “shit capital.” Japanese knowledge production on the hygienic situation in Korea led to the establishment of Seoul Sanitation Association (SSA) in 1907 during the protectorate period. Outwardly, the SSA was founded to carry out sanitary reforms, aligning Korean sanitary conditions to those of Japan. In reality, the SSA utilized brute force to enforce Japanese hygienic standards to individual Korean households. The colonial police intruded into private spaces of Korean homes, surveying hygienic conditions and collecting sanitation fees.</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r>
            </a:tbl>
          </a:graphicData>
        </a:graphic>
      </p:graphicFrame>
      <p:sp>
        <p:nvSpPr>
          <p:cNvPr id="109" name="Google Shape;109;p17"/>
          <p:cNvSpPr txBox="1"/>
          <p:nvPr/>
        </p:nvSpPr>
        <p:spPr>
          <a:xfrm>
            <a:off x="2966300" y="921238"/>
            <a:ext cx="1839900" cy="307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900">
                <a:solidFill>
                  <a:schemeClr val="dk1"/>
                </a:solidFill>
                <a:latin typeface="Halant"/>
                <a:ea typeface="Halant"/>
                <a:cs typeface="Halant"/>
                <a:sym typeface="Halant"/>
              </a:rPr>
              <a:t>Document D</a:t>
            </a:r>
            <a:endParaRPr b="1" sz="1900">
              <a:solidFill>
                <a:schemeClr val="dk1"/>
              </a:solidFill>
              <a:latin typeface="Halant"/>
              <a:ea typeface="Halant"/>
              <a:cs typeface="Halant"/>
              <a:sym typeface="Halan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3" name="Shape 113"/>
        <p:cNvGrpSpPr/>
        <p:nvPr/>
      </p:nvGrpSpPr>
      <p:grpSpPr>
        <a:xfrm>
          <a:off x="0" y="0"/>
          <a:ext cx="0" cy="0"/>
          <a:chOff x="0" y="0"/>
          <a:chExt cx="0" cy="0"/>
        </a:xfrm>
      </p:grpSpPr>
      <p:pic>
        <p:nvPicPr>
          <p:cNvPr id="114" name="Google Shape;114;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5" name="Google Shape;115;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6" name="Google Shape;116;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7" name="Google Shape;117;p18"/>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Documents</a:t>
            </a:r>
            <a:endParaRPr sz="1600">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Imperialism &amp; Resistance</a:t>
            </a:r>
            <a:endParaRPr sz="1800">
              <a:latin typeface="Plus Jakarta Sans Medium"/>
              <a:ea typeface="Plus Jakarta Sans Medium"/>
              <a:cs typeface="Plus Jakarta Sans Medium"/>
              <a:sym typeface="Plus Jakarta Sans Medium"/>
            </a:endParaRPr>
          </a:p>
        </p:txBody>
      </p:sp>
      <p:graphicFrame>
        <p:nvGraphicFramePr>
          <p:cNvPr id="118" name="Google Shape;118;p18"/>
          <p:cNvGraphicFramePr/>
          <p:nvPr/>
        </p:nvGraphicFramePr>
        <p:xfrm>
          <a:off x="434400" y="1348075"/>
          <a:ext cx="3000000" cy="3000000"/>
        </p:xfrm>
        <a:graphic>
          <a:graphicData uri="http://schemas.openxmlformats.org/drawingml/2006/table">
            <a:tbl>
              <a:tblPr>
                <a:noFill/>
                <a:tableStyleId>{B380997B-FD18-43BC-99A1-DE8E9510598D}</a:tableStyleId>
              </a:tblPr>
              <a:tblGrid>
                <a:gridCol w="3429000"/>
                <a:gridCol w="3429000"/>
              </a:tblGrid>
              <a:tr h="515175">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Menelik II, “Letter to Khalifa Abdullahi,” 1891.</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0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From 1889 to 1913, Emperor Menelik II ruled Ethiopia, the only African nation to resist colonization. He wrote the following letter to the caliph of the Sudan.</a:t>
                      </a:r>
                      <a:endParaRPr sz="1000">
                        <a:solidFill>
                          <a:schemeClr val="dk1"/>
                        </a:solidFill>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2760175">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This is to inform you that the Europeans who are present round the White Nile with the English have come out from both the east and the west, and intended to enter between my country and yours and to separate and divide us. And I, when I heard of their plan, dispatched an expedition, sending detachments in five directions. The group [of Europeans] who are near are the English and the French, who are located in the direction from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which the Belgians came. And do you remember when I sent to you Kantiba Jiru, you wrote to me by him that you have men in the direction from which the Belgians came?; and I ordered the chiefs of [my] troops that if they met with them, they were to parley with them and explain [my] intention. And now I have ordered my troops to advance towards the White Nile. And perhaps [if] you heard the news from merchants or from others you might misunderstand my action, [so now] I have written to you so that you would understand the object [of this expedition].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And you look to yourself, and do not let the Europeans enter between us. Be strong, lest if the Europeans enter our midst a great disaster befall us and our children have no rest. And if one of the Europeans comes to you as a traveler, do your utmost to send him away in peace; and do not listen to rumors against me. All my intention is to increase my friendship with you, and that our countries may be protected from [their] enemies.</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r>
            </a:tbl>
          </a:graphicData>
        </a:graphic>
      </p:graphicFrame>
      <p:sp>
        <p:nvSpPr>
          <p:cNvPr id="119" name="Google Shape;119;p18"/>
          <p:cNvSpPr txBox="1"/>
          <p:nvPr/>
        </p:nvSpPr>
        <p:spPr>
          <a:xfrm>
            <a:off x="2966300" y="921238"/>
            <a:ext cx="1839900" cy="307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900">
                <a:solidFill>
                  <a:schemeClr val="dk1"/>
                </a:solidFill>
                <a:latin typeface="Halant"/>
                <a:ea typeface="Halant"/>
                <a:cs typeface="Halant"/>
                <a:sym typeface="Halant"/>
              </a:rPr>
              <a:t>Document E</a:t>
            </a:r>
            <a:endParaRPr b="1" sz="1900">
              <a:solidFill>
                <a:schemeClr val="dk1"/>
              </a:solidFill>
              <a:latin typeface="Halant"/>
              <a:ea typeface="Halant"/>
              <a:cs typeface="Halant"/>
              <a:sym typeface="Halan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sp>
        <p:nvSpPr>
          <p:cNvPr id="124" name="Google Shape;124;p19"/>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Documents</a:t>
            </a:r>
            <a:endParaRPr sz="1600">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Imperialism &amp; Resistance</a:t>
            </a:r>
            <a:endParaRPr sz="1800">
              <a:latin typeface="Plus Jakarta Sans Medium"/>
              <a:ea typeface="Plus Jakarta Sans Medium"/>
              <a:cs typeface="Plus Jakarta Sans Medium"/>
              <a:sym typeface="Plus Jakarta Sans Medium"/>
            </a:endParaRPr>
          </a:p>
        </p:txBody>
      </p:sp>
      <p:graphicFrame>
        <p:nvGraphicFramePr>
          <p:cNvPr id="125" name="Google Shape;125;p19"/>
          <p:cNvGraphicFramePr/>
          <p:nvPr/>
        </p:nvGraphicFramePr>
        <p:xfrm>
          <a:off x="434400" y="1271875"/>
          <a:ext cx="3000000" cy="3000000"/>
        </p:xfrm>
        <a:graphic>
          <a:graphicData uri="http://schemas.openxmlformats.org/drawingml/2006/table">
            <a:tbl>
              <a:tblPr>
                <a:noFill/>
                <a:tableStyleId>{B380997B-FD18-43BC-99A1-DE8E9510598D}</a:tableStyleId>
              </a:tblPr>
              <a:tblGrid>
                <a:gridCol w="3429000"/>
                <a:gridCol w="3429000"/>
              </a:tblGrid>
              <a:tr h="515175">
                <a:tc grid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Text Source: Paul A. Cohen, “The Contested Past: The Boxers as History and Myth” published in The Journal of Asian Studies, 1992.</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Image Source: Unknown photographer, “The leaders of the Red Lanterns were Holy Mother Huang Lian and various immortal goddesses,” circa 1900. Public Domain.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Paul A. Cohen is Edith Stix Wasserman Professor of Asian Studies and History Emeritus at Wellesley College and Associate of the Fairbank Center for Chinese Studies, Harvard University. </a:t>
                      </a:r>
                      <a:endParaRPr sz="1000">
                        <a:solidFill>
                          <a:schemeClr val="dk1"/>
                        </a:solidFill>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2760175">
                <a:tc gridSpan="2">
                  <a:txBody>
                    <a:bodyPr/>
                    <a:lstStyle/>
                    <a:p>
                      <a:pPr indent="12700" lvl="0" marL="0" rtl="0" algn="l">
                        <a:lnSpc>
                          <a:spcPct val="100000"/>
                        </a:lnSpc>
                        <a:spcBef>
                          <a:spcPts val="0"/>
                        </a:spcBef>
                        <a:spcAft>
                          <a:spcPts val="0"/>
                        </a:spcAft>
                        <a:buNone/>
                      </a:pPr>
                      <a:r>
                        <a:rPr lang="en" sz="1200">
                          <a:solidFill>
                            <a:schemeClr val="dk1"/>
                          </a:solidFill>
                          <a:latin typeface="Inter"/>
                          <a:ea typeface="Inter"/>
                          <a:cs typeface="Inter"/>
                          <a:sym typeface="Inter"/>
                        </a:rPr>
                        <a:t>The most famous of the Red Lanterns, and their leader in the Tianjin area, was a woman named Lin Hei’er, who, during the anti-Confucian campaign [of the Chinese Cultural Revolution], was fashioned into a potent symbol of both patriotism and women’s emancipation. Lin, we are told, was the daughter-in-law of a boatman who transported goods along the Grand Canal. During the spring of 1900, her father-in-law got into a scrape with a foreigner, and the local authorities, fearful of giving offense, arrested him and threw him into jail. When Lin Hei’er heard about this, she exploded with anger and henceforth bore a deep hatred for the foreigners and their Chinese flunkies. The Boxers by this point had spilled over from Shandong into Zhili, and Lin, after meeting with Boxer leader Zhang Decheng, was made head of the Red Lanterns of Tianjin…</a:t>
                      </a:r>
                      <a:endParaRPr sz="1200">
                        <a:solidFill>
                          <a:schemeClr val="dk1"/>
                        </a:solidFill>
                        <a:latin typeface="Inter"/>
                        <a:ea typeface="Inter"/>
                        <a:cs typeface="Inter"/>
                        <a:sym typeface="Inter"/>
                      </a:endParaRPr>
                    </a:p>
                    <a:p>
                      <a:pPr indent="1270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12700" lvl="0" marL="0" rtl="0" algn="l">
                        <a:lnSpc>
                          <a:spcPct val="100000"/>
                        </a:lnSpc>
                        <a:spcBef>
                          <a:spcPts val="0"/>
                        </a:spcBef>
                        <a:spcAft>
                          <a:spcPts val="0"/>
                        </a:spcAft>
                        <a:buNone/>
                      </a:pPr>
                      <a:r>
                        <a:rPr lang="en" sz="1200">
                          <a:solidFill>
                            <a:schemeClr val="dk1"/>
                          </a:solidFill>
                          <a:latin typeface="Inter"/>
                          <a:ea typeface="Inter"/>
                          <a:cs typeface="Inter"/>
                          <a:sym typeface="Inter"/>
                        </a:rPr>
                        <a:t>Apart from maintaining public order and apprehending spies, the Red Lanterns are alleged to have performed such tasks as gathering military intelligence, transmitting news, giving first aid to the wounded, hauling provisions, and boiling water and preparing meals. Also, when the situation demanded, they took up weapons and joined the fighting. In July, however, the Boxers suffered a severe setback in Tianjin and were forced to retreat, overwhelmed by the foreigners’ superior firepower and brutal tactics. In this conclusive battle…Lin hei’er was captured and later executed. The legacy of these heroic leaders, however, did not die. The mere mention of the Boxers struck terror into the hearts of the enemy, as did the sight of the Red Lanterns.</a:t>
                      </a:r>
                      <a:endParaRPr i="1" sz="13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r>
            </a:tbl>
          </a:graphicData>
        </a:graphic>
      </p:graphicFrame>
      <p:sp>
        <p:nvSpPr>
          <p:cNvPr id="126" name="Google Shape;126;p19"/>
          <p:cNvSpPr txBox="1"/>
          <p:nvPr/>
        </p:nvSpPr>
        <p:spPr>
          <a:xfrm>
            <a:off x="2966300" y="845038"/>
            <a:ext cx="1839900" cy="307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900">
                <a:solidFill>
                  <a:schemeClr val="dk1"/>
                </a:solidFill>
                <a:latin typeface="Halant"/>
                <a:ea typeface="Halant"/>
                <a:cs typeface="Halant"/>
                <a:sym typeface="Halant"/>
              </a:rPr>
              <a:t>Document F</a:t>
            </a:r>
            <a:endParaRPr b="1" sz="1900">
              <a:solidFill>
                <a:schemeClr val="dk1"/>
              </a:solidFill>
              <a:latin typeface="Halant"/>
              <a:ea typeface="Halant"/>
              <a:cs typeface="Halant"/>
              <a:sym typeface="Halant"/>
            </a:endParaRPr>
          </a:p>
        </p:txBody>
      </p:sp>
      <p:pic>
        <p:nvPicPr>
          <p:cNvPr id="127" name="Google Shape;127;p19"/>
          <p:cNvPicPr preferRelativeResize="0"/>
          <p:nvPr/>
        </p:nvPicPr>
        <p:blipFill>
          <a:blip r:embed="rId3">
            <a:alphaModFix/>
          </a:blip>
          <a:stretch>
            <a:fillRect/>
          </a:stretch>
        </p:blipFill>
        <p:spPr>
          <a:xfrm>
            <a:off x="1913713" y="6406600"/>
            <a:ext cx="3945064" cy="2913075"/>
          </a:xfrm>
          <a:prstGeom prst="rect">
            <a:avLst/>
          </a:prstGeom>
          <a:noFill/>
          <a:ln>
            <a:noFill/>
          </a:ln>
        </p:spPr>
      </p:pic>
      <p:pic>
        <p:nvPicPr>
          <p:cNvPr id="128" name="Google Shape;128;p19"/>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29" name="Google Shape;129;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0" name="Google Shape;130;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4" name="Shape 134"/>
        <p:cNvGrpSpPr/>
        <p:nvPr/>
      </p:nvGrpSpPr>
      <p:grpSpPr>
        <a:xfrm>
          <a:off x="0" y="0"/>
          <a:ext cx="0" cy="0"/>
          <a:chOff x="0" y="0"/>
          <a:chExt cx="0" cy="0"/>
        </a:xfrm>
      </p:grpSpPr>
      <p:sp>
        <p:nvSpPr>
          <p:cNvPr id="135" name="Google Shape;135;p20"/>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Documents</a:t>
            </a:r>
            <a:endParaRPr sz="1600">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Imperialism &amp; Resistance</a:t>
            </a:r>
            <a:endParaRPr sz="1800">
              <a:latin typeface="Plus Jakarta Sans Medium"/>
              <a:ea typeface="Plus Jakarta Sans Medium"/>
              <a:cs typeface="Plus Jakarta Sans Medium"/>
              <a:sym typeface="Plus Jakarta Sans Medium"/>
            </a:endParaRPr>
          </a:p>
        </p:txBody>
      </p:sp>
      <p:graphicFrame>
        <p:nvGraphicFramePr>
          <p:cNvPr id="136" name="Google Shape;136;p20"/>
          <p:cNvGraphicFramePr/>
          <p:nvPr/>
        </p:nvGraphicFramePr>
        <p:xfrm>
          <a:off x="434400" y="1348075"/>
          <a:ext cx="3000000" cy="3000000"/>
        </p:xfrm>
        <a:graphic>
          <a:graphicData uri="http://schemas.openxmlformats.org/drawingml/2006/table">
            <a:tbl>
              <a:tblPr>
                <a:noFill/>
                <a:tableStyleId>{B380997B-FD18-43BC-99A1-DE8E9510598D}</a:tableStyleId>
              </a:tblPr>
              <a:tblGrid>
                <a:gridCol w="3429000"/>
                <a:gridCol w="3429000"/>
              </a:tblGrid>
              <a:tr h="515175">
                <a:tc grid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Image Source: Unknown Indian Painter, “The Rani of Jhansi leads her troops in the siege of Jhansi fort,” circa 1800s. Public Domain.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Text Source: Carol Hills &amp; Daniel Silverman, “Nationalism and Feminism in Late Colonial India: The Rani of Jhansi Regiment, 1943-1945,” published in </a:t>
                      </a:r>
                      <a:r>
                        <a:rPr i="1" lang="en" sz="1200">
                          <a:solidFill>
                            <a:schemeClr val="dk1"/>
                          </a:solidFill>
                          <a:latin typeface="Halant"/>
                          <a:ea typeface="Halant"/>
                          <a:cs typeface="Halant"/>
                          <a:sym typeface="Halant"/>
                        </a:rPr>
                        <a:t>Modern Asian Studies</a:t>
                      </a:r>
                      <a:r>
                        <a:rPr lang="en" sz="1200">
                          <a:solidFill>
                            <a:schemeClr val="dk1"/>
                          </a:solidFill>
                          <a:latin typeface="Halant"/>
                          <a:ea typeface="Halant"/>
                          <a:cs typeface="Halant"/>
                          <a:sym typeface="Halant"/>
                        </a:rPr>
                        <a:t>, October 1993.</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The Rani of Jhansi, also known as Rani Lakshmibai, was a leading figure of the Indian Rebellion against the British in 1857.</a:t>
                      </a:r>
                      <a:endParaRPr sz="1000">
                        <a:solidFill>
                          <a:schemeClr val="dk1"/>
                        </a:solidFill>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2760175">
                <a:tc gridSpan="2">
                  <a:txBody>
                    <a:bodyPr/>
                    <a:lstStyle/>
                    <a:p>
                      <a:pPr indent="12700" lvl="0" marL="0" rtl="0" algn="l">
                        <a:lnSpc>
                          <a:spcPct val="115000"/>
                        </a:lnSpc>
                        <a:spcBef>
                          <a:spcPts val="1200"/>
                        </a:spcBef>
                        <a:spcAft>
                          <a:spcPts val="0"/>
                        </a:spcAft>
                        <a:buNone/>
                      </a:pPr>
                      <a:r>
                        <a:t/>
                      </a:r>
                      <a:endParaRPr sz="1100">
                        <a:solidFill>
                          <a:schemeClr val="dk1"/>
                        </a:solidFill>
                        <a:latin typeface="Times New Roman"/>
                        <a:ea typeface="Times New Roman"/>
                        <a:cs typeface="Times New Roman"/>
                        <a:sym typeface="Times New Roman"/>
                      </a:endParaRPr>
                    </a:p>
                    <a:p>
                      <a:pPr indent="12700" lvl="0" marL="0" rtl="0" algn="l">
                        <a:lnSpc>
                          <a:spcPct val="115000"/>
                        </a:lnSpc>
                        <a:spcBef>
                          <a:spcPts val="1200"/>
                        </a:spcBef>
                        <a:spcAft>
                          <a:spcPts val="0"/>
                        </a:spcAft>
                        <a:buNone/>
                      </a:pPr>
                      <a:r>
                        <a:t/>
                      </a:r>
                      <a:endParaRPr sz="1100">
                        <a:solidFill>
                          <a:schemeClr val="dk1"/>
                        </a:solidFill>
                        <a:latin typeface="Times New Roman"/>
                        <a:ea typeface="Times New Roman"/>
                        <a:cs typeface="Times New Roman"/>
                        <a:sym typeface="Times New Roman"/>
                      </a:endParaRPr>
                    </a:p>
                    <a:p>
                      <a:pPr indent="12700" lvl="0" marL="0" rtl="0" algn="l">
                        <a:lnSpc>
                          <a:spcPct val="115000"/>
                        </a:lnSpc>
                        <a:spcBef>
                          <a:spcPts val="1200"/>
                        </a:spcBef>
                        <a:spcAft>
                          <a:spcPts val="0"/>
                        </a:spcAft>
                        <a:buNone/>
                      </a:pPr>
                      <a:r>
                        <a:t/>
                      </a:r>
                      <a:endParaRPr sz="1100">
                        <a:solidFill>
                          <a:schemeClr val="dk1"/>
                        </a:solidFill>
                        <a:latin typeface="Times New Roman"/>
                        <a:ea typeface="Times New Roman"/>
                        <a:cs typeface="Times New Roman"/>
                        <a:sym typeface="Times New Roman"/>
                      </a:endParaRPr>
                    </a:p>
                    <a:p>
                      <a:pPr indent="12700" lvl="0" marL="0" rtl="0" algn="l">
                        <a:lnSpc>
                          <a:spcPct val="115000"/>
                        </a:lnSpc>
                        <a:spcBef>
                          <a:spcPts val="1200"/>
                        </a:spcBef>
                        <a:spcAft>
                          <a:spcPts val="0"/>
                        </a:spcAft>
                        <a:buNone/>
                      </a:pPr>
                      <a:r>
                        <a:t/>
                      </a:r>
                      <a:endParaRPr sz="1100">
                        <a:solidFill>
                          <a:schemeClr val="dk1"/>
                        </a:solidFill>
                        <a:latin typeface="Times New Roman"/>
                        <a:ea typeface="Times New Roman"/>
                        <a:cs typeface="Times New Roman"/>
                        <a:sym typeface="Times New Roman"/>
                      </a:endParaRPr>
                    </a:p>
                    <a:p>
                      <a:pPr indent="12700" lvl="0" marL="0" rtl="0" algn="l">
                        <a:lnSpc>
                          <a:spcPct val="115000"/>
                        </a:lnSpc>
                        <a:spcBef>
                          <a:spcPts val="1200"/>
                        </a:spcBef>
                        <a:spcAft>
                          <a:spcPts val="0"/>
                        </a:spcAft>
                        <a:buNone/>
                      </a:pPr>
                      <a:r>
                        <a:t/>
                      </a:r>
                      <a:endParaRPr sz="1100">
                        <a:solidFill>
                          <a:schemeClr val="dk1"/>
                        </a:solidFill>
                        <a:latin typeface="Times New Roman"/>
                        <a:ea typeface="Times New Roman"/>
                        <a:cs typeface="Times New Roman"/>
                        <a:sym typeface="Times New Roman"/>
                      </a:endParaRPr>
                    </a:p>
                    <a:p>
                      <a:pPr indent="12700" lvl="0" marL="0" rtl="0" algn="l">
                        <a:lnSpc>
                          <a:spcPct val="115000"/>
                        </a:lnSpc>
                        <a:spcBef>
                          <a:spcPts val="1200"/>
                        </a:spcBef>
                        <a:spcAft>
                          <a:spcPts val="0"/>
                        </a:spcAft>
                        <a:buNone/>
                      </a:pPr>
                      <a:r>
                        <a:t/>
                      </a:r>
                      <a:endParaRPr sz="1100">
                        <a:solidFill>
                          <a:schemeClr val="dk1"/>
                        </a:solidFill>
                        <a:latin typeface="Times New Roman"/>
                        <a:ea typeface="Times New Roman"/>
                        <a:cs typeface="Times New Roman"/>
                        <a:sym typeface="Times New Roman"/>
                      </a:endParaRPr>
                    </a:p>
                    <a:p>
                      <a:pPr indent="12700" lvl="0" marL="0" rtl="0" algn="l">
                        <a:lnSpc>
                          <a:spcPct val="115000"/>
                        </a:lnSpc>
                        <a:spcBef>
                          <a:spcPts val="1200"/>
                        </a:spcBef>
                        <a:spcAft>
                          <a:spcPts val="0"/>
                        </a:spcAft>
                        <a:buNone/>
                      </a:pPr>
                      <a:r>
                        <a:t/>
                      </a:r>
                      <a:endParaRPr sz="1100">
                        <a:solidFill>
                          <a:schemeClr val="dk1"/>
                        </a:solidFill>
                        <a:latin typeface="Times New Roman"/>
                        <a:ea typeface="Times New Roman"/>
                        <a:cs typeface="Times New Roman"/>
                        <a:sym typeface="Times New Roman"/>
                      </a:endParaRPr>
                    </a:p>
                    <a:p>
                      <a:pPr indent="12700" lvl="0" marL="0" rtl="0" algn="l">
                        <a:lnSpc>
                          <a:spcPct val="115000"/>
                        </a:lnSpc>
                        <a:spcBef>
                          <a:spcPts val="1200"/>
                        </a:spcBef>
                        <a:spcAft>
                          <a:spcPts val="0"/>
                        </a:spcAft>
                        <a:buNone/>
                      </a:pPr>
                      <a:r>
                        <a:t/>
                      </a:r>
                      <a:endParaRPr sz="1100">
                        <a:solidFill>
                          <a:schemeClr val="dk1"/>
                        </a:solidFill>
                        <a:latin typeface="Times New Roman"/>
                        <a:ea typeface="Times New Roman"/>
                        <a:cs typeface="Times New Roman"/>
                        <a:sym typeface="Times New Roman"/>
                      </a:endParaRPr>
                    </a:p>
                    <a:p>
                      <a:pPr indent="12700" lvl="0" marL="0" rtl="0" algn="l">
                        <a:lnSpc>
                          <a:spcPct val="115000"/>
                        </a:lnSpc>
                        <a:spcBef>
                          <a:spcPts val="1200"/>
                        </a:spcBef>
                        <a:spcAft>
                          <a:spcPts val="0"/>
                        </a:spcAft>
                        <a:buNone/>
                      </a:pPr>
                      <a:r>
                        <a:t/>
                      </a:r>
                      <a:endParaRPr sz="1100">
                        <a:solidFill>
                          <a:schemeClr val="dk1"/>
                        </a:solidFill>
                        <a:latin typeface="Times New Roman"/>
                        <a:ea typeface="Times New Roman"/>
                        <a:cs typeface="Times New Roman"/>
                        <a:sym typeface="Times New Roman"/>
                      </a:endParaRPr>
                    </a:p>
                    <a:p>
                      <a:pPr indent="12700" lvl="0" marL="0" rtl="0" algn="l">
                        <a:lnSpc>
                          <a:spcPct val="115000"/>
                        </a:lnSpc>
                        <a:spcBef>
                          <a:spcPts val="120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spcBef>
                          <a:spcPts val="120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Between 1943 and 1945, 1,500 Indian Women in Burma, Malaya, and Singapore exchanged their colorful saris for the khakis, breeches, half caps and boots of the Rani of Jhansi Regiment, the all-female brigade of the Indian National Army (INA). Under the leadership of Subhas, Chandra Bose, Hindus, Muslims, and Sikhs, members of the moneyed elite and the daughters of rubber plantation laborers shared the same food and fate to fight a jungle war for India’s freedom…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Rani of Jhansi legend had been gaining richness since 1857 and a well-developed oral tradition as well as an iconography of murals, </a:t>
                      </a:r>
                      <a:r>
                        <a:rPr lang="en" sz="1200">
                          <a:solidFill>
                            <a:schemeClr val="dk1"/>
                          </a:solidFill>
                          <a:latin typeface="Inter"/>
                          <a:ea typeface="Inter"/>
                          <a:cs typeface="Inter"/>
                          <a:sym typeface="Inter"/>
                        </a:rPr>
                        <a:t>paintings, and statues had developed… The namesake of the Regiment was the 1857 Revolt heroine, Lakshmi Bai, a widow and skilled warrior who defended her town against the British and died in battle at the age of twenty… naming the regiment after the Rani of Jhansi, evok[ed] the memory of the ‘first war of independence’ as it was known in the lexicon of Indian nationalism.</a:t>
                      </a:r>
                      <a:endParaRPr i="1"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r>
            </a:tbl>
          </a:graphicData>
        </a:graphic>
      </p:graphicFrame>
      <p:sp>
        <p:nvSpPr>
          <p:cNvPr id="137" name="Google Shape;137;p20"/>
          <p:cNvSpPr txBox="1"/>
          <p:nvPr/>
        </p:nvSpPr>
        <p:spPr>
          <a:xfrm>
            <a:off x="2966300" y="921238"/>
            <a:ext cx="1839900" cy="307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900">
                <a:solidFill>
                  <a:schemeClr val="dk1"/>
                </a:solidFill>
                <a:latin typeface="Halant"/>
                <a:ea typeface="Halant"/>
                <a:cs typeface="Halant"/>
                <a:sym typeface="Halant"/>
              </a:rPr>
              <a:t>Document G</a:t>
            </a:r>
            <a:endParaRPr b="1" sz="1900">
              <a:solidFill>
                <a:schemeClr val="dk1"/>
              </a:solidFill>
              <a:latin typeface="Halant"/>
              <a:ea typeface="Halant"/>
              <a:cs typeface="Halant"/>
              <a:sym typeface="Halant"/>
            </a:endParaRPr>
          </a:p>
        </p:txBody>
      </p:sp>
      <p:pic>
        <p:nvPicPr>
          <p:cNvPr id="138" name="Google Shape;138;p20"/>
          <p:cNvPicPr preferRelativeResize="0"/>
          <p:nvPr/>
        </p:nvPicPr>
        <p:blipFill>
          <a:blip r:embed="rId3">
            <a:alphaModFix/>
          </a:blip>
          <a:stretch>
            <a:fillRect/>
          </a:stretch>
        </p:blipFill>
        <p:spPr>
          <a:xfrm>
            <a:off x="866167" y="2792200"/>
            <a:ext cx="5853450" cy="3972801"/>
          </a:xfrm>
          <a:prstGeom prst="rect">
            <a:avLst/>
          </a:prstGeom>
          <a:noFill/>
          <a:ln>
            <a:noFill/>
          </a:ln>
        </p:spPr>
      </p:pic>
      <p:pic>
        <p:nvPicPr>
          <p:cNvPr id="139" name="Google Shape;139;p20"/>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40" name="Google Shape;140;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1" name="Google Shape;141;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5" name="Shape 145"/>
        <p:cNvGrpSpPr/>
        <p:nvPr/>
      </p:nvGrpSpPr>
      <p:grpSpPr>
        <a:xfrm>
          <a:off x="0" y="0"/>
          <a:ext cx="0" cy="0"/>
          <a:chOff x="0" y="0"/>
          <a:chExt cx="0" cy="0"/>
        </a:xfrm>
      </p:grpSpPr>
      <p:sp>
        <p:nvSpPr>
          <p:cNvPr id="146" name="Google Shape;146;p21"/>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Socratic Seminar Prep Graphic Organizer</a:t>
            </a:r>
            <a:endParaRPr sz="1600">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Imperialism &amp; Resistance</a:t>
            </a:r>
            <a:endParaRPr sz="1800">
              <a:solidFill>
                <a:schemeClr val="dk1"/>
              </a:solidFill>
              <a:latin typeface="Plus Jakarta Sans Medium"/>
              <a:ea typeface="Plus Jakarta Sans Medium"/>
              <a:cs typeface="Plus Jakarta Sans Medium"/>
              <a:sym typeface="Plus Jakarta Sans Medium"/>
            </a:endParaRPr>
          </a:p>
        </p:txBody>
      </p:sp>
      <p:pic>
        <p:nvPicPr>
          <p:cNvPr id="147" name="Google Shape;147;p21"/>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48" name="Google Shape;148;p21"/>
          <p:cNvGraphicFramePr/>
          <p:nvPr/>
        </p:nvGraphicFramePr>
        <p:xfrm>
          <a:off x="459802" y="2182573"/>
          <a:ext cx="3000000" cy="3000000"/>
        </p:xfrm>
        <a:graphic>
          <a:graphicData uri="http://schemas.openxmlformats.org/drawingml/2006/table">
            <a:tbl>
              <a:tblPr bandCol="1" bandRow="1">
                <a:noFill/>
                <a:tableStyleId>{A4308053-32F7-4993-9210-CB896251ED47}</a:tableStyleId>
              </a:tblPr>
              <a:tblGrid>
                <a:gridCol w="1493050"/>
                <a:gridCol w="1554775"/>
                <a:gridCol w="1812150"/>
                <a:gridCol w="1992800"/>
              </a:tblGrid>
              <a:tr h="911175">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Discussion Question</a:t>
                      </a:r>
                      <a:endParaRPr b="1" sz="10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Your Claim</a:t>
                      </a:r>
                      <a:br>
                        <a:rPr b="1" lang="en" sz="1000">
                          <a:solidFill>
                            <a:schemeClr val="dk1"/>
                          </a:solidFill>
                          <a:latin typeface="Inter"/>
                          <a:ea typeface="Inter"/>
                          <a:cs typeface="Inter"/>
                          <a:sym typeface="Inter"/>
                        </a:rPr>
                      </a:br>
                      <a:endParaRPr i="1" sz="10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Textual Evidence</a:t>
                      </a:r>
                      <a:endParaRPr b="1" sz="10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(document, author, quotation or paraphrase)</a:t>
                      </a:r>
                      <a:endParaRPr b="1" sz="9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Anticipated Counterclaims</a:t>
                      </a:r>
                      <a:endParaRPr b="1" sz="10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(Why might people disagree with your claim?)</a:t>
                      </a:r>
                      <a:endParaRPr b="1" sz="9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(Write/Answer a minimum of 2 counterclaims in this column).</a:t>
                      </a:r>
                      <a:endParaRPr b="1" sz="9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r>
              <a:tr h="136210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similarities exist between the poem and cartoon entitled “White Man’s Burden?” (Doc 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19050">
                      <a:solidFill>
                        <a:schemeClr val="dk1"/>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000">
                          <a:solidFill>
                            <a:schemeClr val="accent1"/>
                          </a:solidFill>
                          <a:latin typeface="Inter"/>
                          <a:ea typeface="Inter"/>
                          <a:cs typeface="Inter"/>
                          <a:sym typeface="Inter"/>
                        </a:rPr>
                        <a:t>Both portray imperialism as a noble duty of Europeans, framing colonization as a burden they must bear to civilize non-Europeans.</a:t>
                      </a:r>
                      <a:endParaRPr b="1" sz="1000">
                        <a:solidFill>
                          <a:schemeClr val="accent1"/>
                        </a:solidFill>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lnT cap="flat" cmpd="sng" w="19050">
                      <a:solidFill>
                        <a:schemeClr val="dk1"/>
                      </a:solidFill>
                      <a:prstDash val="solid"/>
                      <a:round/>
                      <a:headEnd len="sm" w="sm" type="none"/>
                      <a:tailEnd len="sm" w="sm" type="none"/>
                    </a:lnT>
                  </a:tcPr>
                </a:tc>
                <a:tc>
                  <a:txBody>
                    <a:bodyPr/>
                    <a:lstStyle/>
                    <a:p>
                      <a:pPr indent="0" lvl="0" marL="0" rtl="0" algn="l">
                        <a:lnSpc>
                          <a:spcPct val="100000"/>
                        </a:lnSpc>
                        <a:spcBef>
                          <a:spcPts val="0"/>
                        </a:spcBef>
                        <a:spcAft>
                          <a:spcPts val="0"/>
                        </a:spcAft>
                        <a:buNone/>
                      </a:pPr>
                      <a:r>
                        <a:rPr b="1" lang="en" sz="1000">
                          <a:solidFill>
                            <a:schemeClr val="accent1"/>
                          </a:solidFill>
                          <a:latin typeface="Inter"/>
                          <a:ea typeface="Inter"/>
                          <a:cs typeface="Inter"/>
                          <a:sym typeface="Inter"/>
                        </a:rPr>
                        <a:t>Kipling (Doc A) describes non-Europeans as “new-caught, sullen peoples, Half devil and half child,” implying they need European guidance.</a:t>
                      </a:r>
                      <a:endParaRPr b="1" sz="1000">
                        <a:solidFill>
                          <a:schemeClr val="accent1"/>
                        </a:solidFill>
                        <a:latin typeface="Inter"/>
                        <a:ea typeface="Inter"/>
                        <a:cs typeface="Inter"/>
                        <a:sym typeface="Inter"/>
                      </a:endParaRPr>
                    </a:p>
                  </a:txBody>
                  <a:tcPr marT="109725" marB="109725" marR="109725" marL="109725">
                    <a:lnT cap="flat" cmpd="sng" w="19050">
                      <a:solidFill>
                        <a:schemeClr val="dk1"/>
                      </a:solidFill>
                      <a:prstDash val="solid"/>
                      <a:round/>
                      <a:headEnd len="sm" w="sm" type="none"/>
                      <a:tailEnd len="sm" w="sm" type="none"/>
                    </a:lnT>
                  </a:tcPr>
                </a:tc>
                <a:tc>
                  <a:txBody>
                    <a:bodyPr/>
                    <a:lstStyle/>
                    <a:p>
                      <a:pPr indent="0" lvl="0" marL="0" rtl="0" algn="l">
                        <a:lnSpc>
                          <a:spcPct val="100000"/>
                        </a:lnSpc>
                        <a:spcBef>
                          <a:spcPts val="0"/>
                        </a:spcBef>
                        <a:spcAft>
                          <a:spcPts val="0"/>
                        </a:spcAft>
                        <a:buNone/>
                      </a:pPr>
                      <a:r>
                        <a:rPr b="1" lang="en" sz="1000">
                          <a:solidFill>
                            <a:schemeClr val="accent1"/>
                          </a:solidFill>
                          <a:latin typeface="Inter"/>
                          <a:ea typeface="Inter"/>
                          <a:cs typeface="Inter"/>
                          <a:sym typeface="Inter"/>
                        </a:rPr>
                        <a:t>Others could say the cartoon exaggerates European superiority and does not reflect the real treatment of colonized peoples.</a:t>
                      </a:r>
                      <a:endParaRPr b="1" sz="1000">
                        <a:solidFill>
                          <a:schemeClr val="accent1"/>
                        </a:solidFill>
                        <a:latin typeface="Inter"/>
                        <a:ea typeface="Inter"/>
                        <a:cs typeface="Inter"/>
                        <a:sym typeface="Inter"/>
                      </a:endParaRPr>
                    </a:p>
                  </a:txBody>
                  <a:tcPr marT="114950" marB="114950" marR="116575" marL="116575">
                    <a:lnT cap="flat" cmpd="sng" w="19050">
                      <a:solidFill>
                        <a:schemeClr val="dk1"/>
                      </a:solidFill>
                      <a:prstDash val="solid"/>
                      <a:round/>
                      <a:headEnd len="sm" w="sm" type="none"/>
                      <a:tailEnd len="sm" w="sm" type="none"/>
                    </a:lnT>
                  </a:tcPr>
                </a:tc>
              </a:tr>
              <a:tr h="1467700">
                <a:tc>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 advice does F.D. Lugard give European missionaries? What can be learned from that? (Doc B)</a:t>
                      </a:r>
                      <a:endParaRPr sz="1200">
                        <a:solidFill>
                          <a:schemeClr val="dk1"/>
                        </a:solidFill>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000">
                          <a:solidFill>
                            <a:schemeClr val="accent1"/>
                          </a:solidFill>
                          <a:latin typeface="Inter"/>
                          <a:ea typeface="Inter"/>
                          <a:cs typeface="Inter"/>
                          <a:sym typeface="Inter"/>
                        </a:rPr>
                        <a:t>Lugard advises missionaries to maintain European superiority in all aspects, emphasizing dominance as a means of control over Africans.</a:t>
                      </a:r>
                      <a:endParaRPr b="1" sz="1000">
                        <a:solidFill>
                          <a:schemeClr val="accent1"/>
                        </a:solidFill>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tcPr>
                </a:tc>
                <a:tc>
                  <a:txBody>
                    <a:bodyPr/>
                    <a:lstStyle/>
                    <a:p>
                      <a:pPr indent="0" lvl="0" marL="0" rtl="0" algn="l">
                        <a:lnSpc>
                          <a:spcPct val="100000"/>
                        </a:lnSpc>
                        <a:spcBef>
                          <a:spcPts val="0"/>
                        </a:spcBef>
                        <a:spcAft>
                          <a:spcPts val="0"/>
                        </a:spcAft>
                        <a:buNone/>
                      </a:pPr>
                      <a:r>
                        <a:rPr b="1" lang="en" sz="1000">
                          <a:solidFill>
                            <a:schemeClr val="accent1"/>
                          </a:solidFill>
                          <a:latin typeface="Inter"/>
                          <a:ea typeface="Inter"/>
                          <a:cs typeface="Inter"/>
                          <a:sym typeface="Inter"/>
                        </a:rPr>
                        <a:t>Lugard (Doc B) states, “The whole influence of the European in Africa is gained by this assertion of a superiority…”</a:t>
                      </a:r>
                      <a:endParaRPr b="1" sz="1000">
                        <a:solidFill>
                          <a:schemeClr val="accent1"/>
                        </a:solidFill>
                        <a:latin typeface="Inter"/>
                        <a:ea typeface="Inter"/>
                        <a:cs typeface="Inter"/>
                        <a:sym typeface="Inter"/>
                      </a:endParaRPr>
                    </a:p>
                  </a:txBody>
                  <a:tcPr marT="114950" marB="114950" marR="116575" marL="116575"/>
                </a:tc>
                <a:tc>
                  <a:txBody>
                    <a:bodyPr/>
                    <a:lstStyle/>
                    <a:p>
                      <a:pPr indent="0" lvl="0" marL="0" rtl="0" algn="l">
                        <a:lnSpc>
                          <a:spcPct val="100000"/>
                        </a:lnSpc>
                        <a:spcBef>
                          <a:spcPts val="0"/>
                        </a:spcBef>
                        <a:spcAft>
                          <a:spcPts val="0"/>
                        </a:spcAft>
                        <a:buNone/>
                      </a:pPr>
                      <a:r>
                        <a:rPr b="1" lang="en" sz="1000">
                          <a:solidFill>
                            <a:schemeClr val="accent1"/>
                          </a:solidFill>
                          <a:latin typeface="Inter"/>
                          <a:ea typeface="Inter"/>
                          <a:cs typeface="Inter"/>
                          <a:sym typeface="Inter"/>
                        </a:rPr>
                        <a:t>Some may argue that missionaries genuinely believed they were helping Africans by introducing European customs and Christianity.</a:t>
                      </a:r>
                      <a:endParaRPr b="1" sz="1000">
                        <a:solidFill>
                          <a:schemeClr val="accent1"/>
                        </a:solidFill>
                        <a:latin typeface="Inter"/>
                        <a:ea typeface="Inter"/>
                        <a:cs typeface="Inter"/>
                        <a:sym typeface="Inter"/>
                      </a:endParaRPr>
                    </a:p>
                  </a:txBody>
                  <a:tcPr marT="114950" marB="114950" marR="116575" marL="116575"/>
                </a:tc>
              </a:tr>
              <a:tr h="142300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words were used to justify imperialism? What role does language play in imperialism? (Docs C &amp; D)</a:t>
                      </a:r>
                      <a:endParaRPr sz="1200">
                        <a:solidFill>
                          <a:schemeClr val="dk1"/>
                        </a:solidFill>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000">
                          <a:solidFill>
                            <a:schemeClr val="accent1"/>
                          </a:solidFill>
                          <a:latin typeface="Inter"/>
                          <a:ea typeface="Inter"/>
                          <a:cs typeface="Inter"/>
                          <a:sym typeface="Inter"/>
                        </a:rPr>
                        <a:t>Imperialists used language to frame colonization as a civilizing mission, portraying non-Europeans as inferior and in need of  leadership.</a:t>
                      </a:r>
                      <a:endParaRPr b="1" sz="1000">
                        <a:solidFill>
                          <a:schemeClr val="accent1"/>
                        </a:solidFill>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tcPr>
                </a:tc>
                <a:tc>
                  <a:txBody>
                    <a:bodyPr/>
                    <a:lstStyle/>
                    <a:p>
                      <a:pPr indent="0" lvl="0" marL="0" rtl="0" algn="l">
                        <a:lnSpc>
                          <a:spcPct val="100000"/>
                        </a:lnSpc>
                        <a:spcBef>
                          <a:spcPts val="0"/>
                        </a:spcBef>
                        <a:spcAft>
                          <a:spcPts val="0"/>
                        </a:spcAft>
                        <a:buNone/>
                      </a:pPr>
                      <a:r>
                        <a:rPr b="1" lang="en" sz="1000">
                          <a:solidFill>
                            <a:schemeClr val="accent1"/>
                          </a:solidFill>
                          <a:latin typeface="Inter"/>
                          <a:ea typeface="Inter"/>
                          <a:cs typeface="Inter"/>
                          <a:sym typeface="Inter"/>
                        </a:rPr>
                        <a:t>Leopold II (Doc C) refers to indigenous lands as “unoccupied.”</a:t>
                      </a:r>
                      <a:endParaRPr b="1" sz="10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0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chemeClr val="accent1"/>
                          </a:solidFill>
                          <a:latin typeface="Inter"/>
                          <a:ea typeface="Inter"/>
                          <a:cs typeface="Inter"/>
                          <a:sym typeface="Inter"/>
                        </a:rPr>
                        <a:t>Yi Wei (Doc D) described Koreans as “filthy” and “incapable of initiating progress.”</a:t>
                      </a:r>
                      <a:endParaRPr b="1" sz="1000">
                        <a:solidFill>
                          <a:schemeClr val="accent1"/>
                        </a:solidFill>
                        <a:latin typeface="Inter"/>
                        <a:ea typeface="Inter"/>
                        <a:cs typeface="Inter"/>
                        <a:sym typeface="Inter"/>
                      </a:endParaRPr>
                    </a:p>
                  </a:txBody>
                  <a:tcPr marT="114950" marB="114950" marR="116575" marL="116575"/>
                </a:tc>
                <a:tc>
                  <a:txBody>
                    <a:bodyPr/>
                    <a:lstStyle/>
                    <a:p>
                      <a:pPr indent="0" lvl="0" marL="0" rtl="0" algn="l">
                        <a:lnSpc>
                          <a:spcPct val="100000"/>
                        </a:lnSpc>
                        <a:spcBef>
                          <a:spcPts val="0"/>
                        </a:spcBef>
                        <a:spcAft>
                          <a:spcPts val="0"/>
                        </a:spcAft>
                        <a:buNone/>
                      </a:pPr>
                      <a:r>
                        <a:rPr b="1" lang="en" sz="1000">
                          <a:solidFill>
                            <a:schemeClr val="accent1"/>
                          </a:solidFill>
                          <a:latin typeface="Inter"/>
                          <a:ea typeface="Inter"/>
                          <a:cs typeface="Inter"/>
                          <a:sym typeface="Inter"/>
                        </a:rPr>
                        <a:t>Others might claim that European and Japanese rule did improve infrastructure, healthcare, and governance in some colonies.</a:t>
                      </a:r>
                      <a:endParaRPr b="1" sz="1000">
                        <a:solidFill>
                          <a:schemeClr val="accent1"/>
                        </a:solidFill>
                        <a:latin typeface="Inter"/>
                        <a:ea typeface="Inter"/>
                        <a:cs typeface="Inter"/>
                        <a:sym typeface="Inter"/>
                      </a:endParaRPr>
                    </a:p>
                    <a:p>
                      <a:pPr indent="0" lvl="0" marL="0" rtl="0" algn="l">
                        <a:lnSpc>
                          <a:spcPct val="100000"/>
                        </a:lnSpc>
                        <a:spcBef>
                          <a:spcPts val="1200"/>
                        </a:spcBef>
                        <a:spcAft>
                          <a:spcPts val="0"/>
                        </a:spcAft>
                        <a:buNone/>
                      </a:pPr>
                      <a:r>
                        <a:t/>
                      </a:r>
                      <a:endParaRPr b="1" sz="1000">
                        <a:solidFill>
                          <a:schemeClr val="accent1"/>
                        </a:solidFill>
                        <a:latin typeface="Inter"/>
                        <a:ea typeface="Inter"/>
                        <a:cs typeface="Inter"/>
                        <a:sym typeface="Inter"/>
                      </a:endParaRPr>
                    </a:p>
                  </a:txBody>
                  <a:tcPr marT="114950" marB="114950" marR="116575" marL="116575"/>
                </a:tc>
              </a:tr>
            </a:tbl>
          </a:graphicData>
        </a:graphic>
      </p:graphicFrame>
      <p:sp>
        <p:nvSpPr>
          <p:cNvPr id="149" name="Google Shape;149;p21"/>
          <p:cNvSpPr txBox="1"/>
          <p:nvPr/>
        </p:nvSpPr>
        <p:spPr>
          <a:xfrm>
            <a:off x="194563" y="1182900"/>
            <a:ext cx="7383300" cy="576000"/>
          </a:xfrm>
          <a:prstGeom prst="rect">
            <a:avLst/>
          </a:prstGeom>
          <a:noFill/>
          <a:ln>
            <a:noFill/>
          </a:ln>
        </p:spPr>
        <p:txBody>
          <a:bodyPr anchorCtr="0" anchor="t" bIns="102250" lIns="102250" spcFirstLastPara="1" rIns="102250" wrap="square" tIns="102250">
            <a:sp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Directions:  </a:t>
            </a:r>
            <a:r>
              <a:rPr lang="en" sz="1200">
                <a:solidFill>
                  <a:srgbClr val="000000"/>
                </a:solidFill>
                <a:latin typeface="Inter"/>
                <a:ea typeface="Inter"/>
                <a:cs typeface="Inter"/>
                <a:sym typeface="Inter"/>
              </a:rPr>
              <a:t>Brainstorm answers to the questions below. Remember to support your claims with clear textual evidence and note the source of the evidence for easy reference during the </a:t>
            </a:r>
            <a:r>
              <a:rPr lang="en" sz="1200">
                <a:solidFill>
                  <a:srgbClr val="000000"/>
                </a:solidFill>
                <a:latin typeface="Inter"/>
                <a:ea typeface="Inter"/>
                <a:cs typeface="Inter"/>
                <a:sym typeface="Inter"/>
              </a:rPr>
              <a:t>seminar</a:t>
            </a:r>
            <a:r>
              <a:rPr lang="en" sz="1200">
                <a:solidFill>
                  <a:srgbClr val="000000"/>
                </a:solidFill>
                <a:latin typeface="Inter"/>
                <a:ea typeface="Inter"/>
                <a:cs typeface="Inter"/>
                <a:sym typeface="Inter"/>
              </a:rPr>
              <a:t>.</a:t>
            </a:r>
            <a:endParaRPr sz="1600">
              <a:latin typeface="Inter"/>
              <a:ea typeface="Inter"/>
              <a:cs typeface="Inter"/>
              <a:sym typeface="Inter"/>
            </a:endParaRPr>
          </a:p>
        </p:txBody>
      </p:sp>
      <p:sp>
        <p:nvSpPr>
          <p:cNvPr id="150" name="Google Shape;150;p21"/>
          <p:cNvSpPr txBox="1"/>
          <p:nvPr/>
        </p:nvSpPr>
        <p:spPr>
          <a:xfrm>
            <a:off x="1273232" y="1709816"/>
            <a:ext cx="5226000" cy="387900"/>
          </a:xfrm>
          <a:prstGeom prst="rect">
            <a:avLst/>
          </a:prstGeom>
          <a:noFill/>
          <a:ln cap="flat" cmpd="sng" w="19050">
            <a:solidFill>
              <a:srgbClr val="CCCCCC"/>
            </a:solidFill>
            <a:prstDash val="solid"/>
            <a:round/>
            <a:headEnd len="sm" w="sm" type="none"/>
            <a:tailEnd len="sm" w="sm" type="none"/>
          </a:ln>
        </p:spPr>
        <p:txBody>
          <a:bodyPr anchorCtr="0" anchor="t" bIns="91425" lIns="109725" spcFirstLastPara="1" rIns="109725" wrap="square" tIns="109725">
            <a:spAutoFit/>
          </a:bodyPr>
          <a:lstStyle/>
          <a:p>
            <a:pPr indent="0" lvl="0" marL="0" rtl="0" algn="ctr">
              <a:spcBef>
                <a:spcPts val="0"/>
              </a:spcBef>
              <a:spcAft>
                <a:spcPts val="0"/>
              </a:spcAft>
              <a:buNone/>
            </a:pPr>
            <a:r>
              <a:rPr lang="en" sz="1200">
                <a:latin typeface="Inter"/>
                <a:ea typeface="Inter"/>
                <a:cs typeface="Inter"/>
                <a:sym typeface="Inter"/>
              </a:rPr>
              <a:t>Group 1 Questions (To Be Completed by </a:t>
            </a:r>
            <a:r>
              <a:rPr b="1" lang="en" sz="1200">
                <a:latin typeface="Inter"/>
                <a:ea typeface="Inter"/>
                <a:cs typeface="Inter"/>
                <a:sym typeface="Inter"/>
              </a:rPr>
              <a:t>All Students</a:t>
            </a:r>
            <a:r>
              <a:rPr lang="en" sz="1200">
                <a:latin typeface="Inter"/>
                <a:ea typeface="Inter"/>
                <a:cs typeface="Inter"/>
                <a:sym typeface="Inter"/>
              </a:rPr>
              <a:t>)</a:t>
            </a:r>
            <a:endParaRPr sz="1200">
              <a:latin typeface="Inter"/>
              <a:ea typeface="Inter"/>
              <a:cs typeface="Inter"/>
              <a:sym typeface="Inter"/>
            </a:endParaRPr>
          </a:p>
        </p:txBody>
      </p:sp>
      <p:graphicFrame>
        <p:nvGraphicFramePr>
          <p:cNvPr id="151" name="Google Shape;151;p21"/>
          <p:cNvGraphicFramePr/>
          <p:nvPr/>
        </p:nvGraphicFramePr>
        <p:xfrm>
          <a:off x="467225" y="7759400"/>
          <a:ext cx="3000000" cy="3000000"/>
        </p:xfrm>
        <a:graphic>
          <a:graphicData uri="http://schemas.openxmlformats.org/drawingml/2006/table">
            <a:tbl>
              <a:tblPr>
                <a:noFill/>
                <a:tableStyleId>{931CF532-EC65-443E-95EF-4B422A65FD17}</a:tableStyleId>
              </a:tblPr>
              <a:tblGrid>
                <a:gridCol w="495275"/>
                <a:gridCol w="6342675"/>
              </a:tblGrid>
              <a:tr h="1436475">
                <a:tc>
                  <a:txBody>
                    <a:bodyPr/>
                    <a:lstStyle/>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91425" marB="91425" marR="91425" marL="91425">
                    <a:lnR cap="flat" cmpd="sng" w="9525">
                      <a:solidFill>
                        <a:srgbClr val="9E9E9E">
                          <a:alpha val="0"/>
                        </a:srgbClr>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chemeClr val="dk1"/>
                          </a:solidFill>
                          <a:latin typeface="Inter"/>
                          <a:ea typeface="Inter"/>
                          <a:cs typeface="Inter"/>
                          <a:sym typeface="Inter"/>
                        </a:rPr>
                        <a:t>Part of historical thinking is having empathy, or understanding the past on its own terms. Thus, in reflecting on the prompt and documents related to Imperialism</a:t>
                      </a:r>
                      <a:r>
                        <a:rPr lang="en" sz="1000">
                          <a:solidFill>
                            <a:schemeClr val="dk1"/>
                          </a:solidFill>
                          <a:latin typeface="Inter"/>
                          <a:ea typeface="Inter"/>
                          <a:cs typeface="Inter"/>
                          <a:sym typeface="Inter"/>
                        </a:rPr>
                        <a:t>, </a:t>
                      </a:r>
                      <a:r>
                        <a:rPr lang="en" sz="1000">
                          <a:solidFill>
                            <a:schemeClr val="dk1"/>
                          </a:solidFill>
                          <a:latin typeface="Inter"/>
                          <a:ea typeface="Inter"/>
                          <a:cs typeface="Inter"/>
                          <a:sym typeface="Inter"/>
                        </a:rPr>
                        <a:t>think about something you analyzed that gave you a glimpse into the past. </a:t>
                      </a:r>
                      <a:r>
                        <a:rPr b="1" lang="en" sz="1000">
                          <a:solidFill>
                            <a:schemeClr val="dk1"/>
                          </a:solidFill>
                          <a:latin typeface="Inter"/>
                          <a:ea typeface="Inter"/>
                          <a:cs typeface="Inter"/>
                          <a:sym typeface="Inter"/>
                        </a:rPr>
                        <a:t>Below, transcribe a quote from one of the documents that gave you a better understanding of that historical context, explaining why in your own words.</a:t>
                      </a:r>
                      <a:endParaRPr b="1"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chemeClr val="accent1"/>
                          </a:solidFill>
                          <a:latin typeface="Inter"/>
                          <a:ea typeface="Inter"/>
                          <a:cs typeface="Inter"/>
                          <a:sym typeface="Inter"/>
                        </a:rPr>
                        <a:t>"The whole influence of the European in Africa is gained by this assertion of a superiority… To maintain it, a missionary must, above all things, be a gentleman;” (Doc B) This quote shows the emphasis of racial superiority and to justify cultural dominance. This perspective helped me understand how imperialists viewed their control as not just a political or economic necessity, but as a moral obligation.</a:t>
                      </a:r>
                      <a:endParaRPr b="1" sz="1000">
                        <a:solidFill>
                          <a:schemeClr val="accent1"/>
                        </a:solidFill>
                        <a:latin typeface="Inter"/>
                        <a:ea typeface="Inter"/>
                        <a:cs typeface="Inter"/>
                        <a:sym typeface="Inter"/>
                      </a:endParaRPr>
                    </a:p>
                  </a:txBody>
                  <a:tcPr marT="91425" marB="91425" marR="91425" marL="91425">
                    <a:lnL cap="flat" cmpd="sng" w="9525">
                      <a:solidFill>
                        <a:srgbClr val="9E9E9E">
                          <a:alpha val="0"/>
                        </a:srgbClr>
                      </a:solidFill>
                      <a:prstDash val="solid"/>
                      <a:round/>
                      <a:headEnd len="sm" w="sm" type="none"/>
                      <a:tailEnd len="sm" w="sm" type="none"/>
                    </a:lnL>
                  </a:tcPr>
                </a:tc>
              </a:tr>
            </a:tbl>
          </a:graphicData>
        </a:graphic>
      </p:graphicFrame>
      <p:pic>
        <p:nvPicPr>
          <p:cNvPr id="152" name="Google Shape;152;p21"/>
          <p:cNvPicPr preferRelativeResize="0"/>
          <p:nvPr/>
        </p:nvPicPr>
        <p:blipFill>
          <a:blip r:embed="rId4">
            <a:alphaModFix/>
          </a:blip>
          <a:stretch>
            <a:fillRect/>
          </a:stretch>
        </p:blipFill>
        <p:spPr>
          <a:xfrm>
            <a:off x="525501" y="7812725"/>
            <a:ext cx="482275" cy="482300"/>
          </a:xfrm>
          <a:prstGeom prst="rect">
            <a:avLst/>
          </a:prstGeom>
          <a:noFill/>
          <a:ln>
            <a:noFill/>
          </a:ln>
        </p:spPr>
      </p:pic>
      <p:sp>
        <p:nvSpPr>
          <p:cNvPr id="153" name="Google Shape;153;p21"/>
          <p:cNvSpPr txBox="1"/>
          <p:nvPr/>
        </p:nvSpPr>
        <p:spPr>
          <a:xfrm>
            <a:off x="338625" y="928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pic>
        <p:nvPicPr>
          <p:cNvPr id="154" name="Google Shape;154;p21"/>
          <p:cNvPicPr preferRelativeResize="0"/>
          <p:nvPr/>
        </p:nvPicPr>
        <p:blipFill>
          <a:blip r:embed="rId5">
            <a:alphaModFix/>
          </a:blip>
          <a:stretch>
            <a:fillRect/>
          </a:stretch>
        </p:blipFill>
        <p:spPr>
          <a:xfrm>
            <a:off x="381544" y="9348271"/>
            <a:ext cx="431174" cy="431174"/>
          </a:xfrm>
          <a:prstGeom prst="rect">
            <a:avLst/>
          </a:prstGeom>
          <a:noFill/>
          <a:ln>
            <a:noFill/>
          </a:ln>
        </p:spPr>
      </p:pic>
      <p:sp>
        <p:nvSpPr>
          <p:cNvPr id="155" name="Google Shape;155;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6" name="Google Shape;156;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